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8229600" cx="14630400"/>
  <p:notesSz cx="8229600" cy="14630400"/>
  <p:embeddedFontLst>
    <p:embeddedFont>
      <p:font typeface="Alexandria"/>
      <p:regular r:id="rId17"/>
      <p:bold r:id="rId18"/>
    </p:embeddedFont>
    <p:embeddedFont>
      <p:font typeface="Sora"/>
      <p:regular r:id="rId19"/>
      <p:bold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Sora-bold.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Alexandria-regular.fntdata"/><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Sora-regular.fntdata"/><Relationship Id="rId6" Type="http://schemas.openxmlformats.org/officeDocument/2006/relationships/slide" Target="slides/slide2.xml"/><Relationship Id="rId18" Type="http://schemas.openxmlformats.org/officeDocument/2006/relationships/font" Target="fonts/Alexandria-bold.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3.png>
</file>

<file path=ppt/media/image14.png>
</file>

<file path=ppt/media/image15.png>
</file>

<file path=ppt/media/image16.png>
</file>

<file path=ppt/media/image17.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 name="Shape 11"/>
        <p:cNvGrpSpPr/>
        <p:nvPr/>
      </p:nvGrpSpPr>
      <p:grpSpPr>
        <a:xfrm>
          <a:off x="0" y="0"/>
          <a:ext cx="0" cy="0"/>
          <a:chOff x="0" y="0"/>
          <a:chExt cx="0" cy="0"/>
        </a:xfrm>
      </p:grpSpPr>
      <p:sp>
        <p:nvSpPr>
          <p:cNvPr id="12" name="Google Shape;1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 name="Google Shape;13;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 name="Google Shape;14;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0" name="Google Shape;160;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1" name="Google Shape;161;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4" name="Google Shape;174;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5" name="Google Shape;175;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3" name="Google Shape;193;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4" name="Google Shape;194;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 name="Shape 26"/>
        <p:cNvGrpSpPr/>
        <p:nvPr/>
      </p:nvGrpSpPr>
      <p:grpSpPr>
        <a:xfrm>
          <a:off x="0" y="0"/>
          <a:ext cx="0" cy="0"/>
          <a:chOff x="0" y="0"/>
          <a:chExt cx="0" cy="0"/>
        </a:xfrm>
      </p:grpSpPr>
      <p:sp>
        <p:nvSpPr>
          <p:cNvPr id="27" name="Google Shape;27;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 name="Google Shape;28;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 name="Google Shape;29;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 name="Shape 48"/>
        <p:cNvGrpSpPr/>
        <p:nvPr/>
      </p:nvGrpSpPr>
      <p:grpSpPr>
        <a:xfrm>
          <a:off x="0" y="0"/>
          <a:ext cx="0" cy="0"/>
          <a:chOff x="0" y="0"/>
          <a:chExt cx="0" cy="0"/>
        </a:xfrm>
      </p:grpSpPr>
      <p:sp>
        <p:nvSpPr>
          <p:cNvPr id="49" name="Google Shape;49;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 name="Google Shape;50;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 name="Google Shape;51;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3" name="Google Shape;63;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4" name="Google Shape;64;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5" name="Google Shape;75;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6" name="Google Shape;76;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1" name="Google Shape;101;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2" name="Google Shape;102;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2" name="Google Shape;112;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3" name="Google Shape;113;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0" name="Google Shape;130;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1" name="Google Shape;131;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5" name="Google Shape;145;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6" name="Google Shape;146;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10" name="Shape 1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6.png"/><Relationship Id="rId4" Type="http://schemas.openxmlformats.org/officeDocument/2006/relationships/hyperlink" Target="https://gamma.app" TargetMode="External"/><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5.png"/><Relationship Id="rId4" Type="http://schemas.openxmlformats.org/officeDocument/2006/relationships/hyperlink" Target="https://gamma.app" TargetMode="External"/><Relationship Id="rId5"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4.png"/><Relationship Id="rId4" Type="http://schemas.openxmlformats.org/officeDocument/2006/relationships/image" Target="../media/image15.png"/><Relationship Id="rId5" Type="http://schemas.openxmlformats.org/officeDocument/2006/relationships/image" Target="../media/image19.png"/><Relationship Id="rId6" Type="http://schemas.openxmlformats.org/officeDocument/2006/relationships/image" Target="../media/image20.png"/><Relationship Id="rId7" Type="http://schemas.openxmlformats.org/officeDocument/2006/relationships/hyperlink" Target="https://gamma.app" TargetMode="External"/><Relationship Id="rId8"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hyperlink" Target="https://gamma.app" TargetMode="Externa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4.png"/><Relationship Id="rId4" Type="http://schemas.openxmlformats.org/officeDocument/2006/relationships/hyperlink" Target="https://gamma.app" TargetMode="External"/><Relationship Id="rId5"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hyperlink" Target="https://gamma.app" TargetMode="Externa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2.png"/><Relationship Id="rId4" Type="http://schemas.openxmlformats.org/officeDocument/2006/relationships/hyperlink" Target="https://gamma.app" TargetMode="External"/><Relationship Id="rId5"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6.png"/><Relationship Id="rId4" Type="http://schemas.openxmlformats.org/officeDocument/2006/relationships/hyperlink" Target="https://gamma.app" TargetMode="External"/><Relationship Id="rId5"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3.png"/><Relationship Id="rId4" Type="http://schemas.openxmlformats.org/officeDocument/2006/relationships/hyperlink" Target="https://gamma.app" TargetMode="External"/><Relationship Id="rId5"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hyperlink" Target="https://gamma.app" TargetMode="Externa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7.png"/><Relationship Id="rId4" Type="http://schemas.openxmlformats.org/officeDocument/2006/relationships/image" Target="../media/image13.png"/><Relationship Id="rId5" Type="http://schemas.openxmlformats.org/officeDocument/2006/relationships/hyperlink" Target="https://gamma.app" TargetMode="External"/><Relationship Id="rId6"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1.png"/><Relationship Id="rId4" Type="http://schemas.openxmlformats.org/officeDocument/2006/relationships/image" Target="../media/image9.png"/><Relationship Id="rId5" Type="http://schemas.openxmlformats.org/officeDocument/2006/relationships/hyperlink" Target="https://gamma.app" TargetMode="External"/><Relationship Id="rId6"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 name="Shape 15"/>
        <p:cNvGrpSpPr/>
        <p:nvPr/>
      </p:nvGrpSpPr>
      <p:grpSpPr>
        <a:xfrm>
          <a:off x="0" y="0"/>
          <a:ext cx="0" cy="0"/>
          <a:chOff x="0" y="0"/>
          <a:chExt cx="0" cy="0"/>
        </a:xfrm>
      </p:grpSpPr>
      <p:sp>
        <p:nvSpPr>
          <p:cNvPr id="16" name="Google Shape;16;p3"/>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8" name="Google Shape;18;p3"/>
          <p:cNvPicPr preferRelativeResize="0"/>
          <p:nvPr/>
        </p:nvPicPr>
        <p:blipFill rotWithShape="1">
          <a:blip r:embed="rId3">
            <a:alphaModFix/>
          </a:blip>
          <a:srcRect b="0" l="0" r="0" t="0"/>
          <a:stretch/>
        </p:blipFill>
        <p:spPr>
          <a:xfrm>
            <a:off x="9151620" y="0"/>
            <a:ext cx="5486400" cy="8229600"/>
          </a:xfrm>
          <a:prstGeom prst="rect">
            <a:avLst/>
          </a:prstGeom>
          <a:noFill/>
          <a:ln>
            <a:noFill/>
          </a:ln>
        </p:spPr>
      </p:pic>
      <p:sp>
        <p:nvSpPr>
          <p:cNvPr id="19" name="Google Shape;19;p3"/>
          <p:cNvSpPr/>
          <p:nvPr/>
        </p:nvSpPr>
        <p:spPr>
          <a:xfrm>
            <a:off x="806291" y="592931"/>
            <a:ext cx="7531418" cy="2781776"/>
          </a:xfrm>
          <a:prstGeom prst="rect">
            <a:avLst/>
          </a:prstGeom>
          <a:noFill/>
          <a:ln>
            <a:noFill/>
          </a:ln>
        </p:spPr>
        <p:txBody>
          <a:bodyPr anchorCtr="0" anchor="t" bIns="45700" lIns="91425" spcFirstLastPara="1" rIns="91425" wrap="square" tIns="45700">
            <a:noAutofit/>
          </a:bodyPr>
          <a:lstStyle/>
          <a:p>
            <a:pPr indent="0" lvl="0" marL="0" marR="0" rtl="0" algn="l">
              <a:lnSpc>
                <a:spcPct val="125012"/>
              </a:lnSpc>
              <a:spcBef>
                <a:spcPts val="0"/>
              </a:spcBef>
              <a:spcAft>
                <a:spcPts val="0"/>
              </a:spcAft>
              <a:buClr>
                <a:srgbClr val="1F1E1E"/>
              </a:buClr>
              <a:buSzPts val="5841"/>
              <a:buFont typeface="Alexandria"/>
              <a:buNone/>
            </a:pPr>
            <a:r>
              <a:rPr b="1" i="0" lang="en-US" sz="5841" u="none" cap="none" strike="noStrike">
                <a:solidFill>
                  <a:srgbClr val="1F1E1E"/>
                </a:solidFill>
                <a:latin typeface="Alexandria"/>
                <a:ea typeface="Alexandria"/>
                <a:cs typeface="Alexandria"/>
                <a:sym typeface="Alexandria"/>
              </a:rPr>
              <a:t>Image Processing for Biological Cell Segmentation</a:t>
            </a:r>
            <a:endParaRPr b="0" i="0" sz="5841" u="none" cap="none" strike="noStrike">
              <a:solidFill>
                <a:schemeClr val="dk1"/>
              </a:solidFill>
              <a:latin typeface="Calibri"/>
              <a:ea typeface="Calibri"/>
              <a:cs typeface="Calibri"/>
              <a:sym typeface="Calibri"/>
            </a:endParaRPr>
          </a:p>
        </p:txBody>
      </p:sp>
      <p:sp>
        <p:nvSpPr>
          <p:cNvPr id="20" name="Google Shape;20;p3"/>
          <p:cNvSpPr/>
          <p:nvPr/>
        </p:nvSpPr>
        <p:spPr>
          <a:xfrm>
            <a:off x="806291" y="3697248"/>
            <a:ext cx="7531418" cy="2063829"/>
          </a:xfrm>
          <a:prstGeom prst="rect">
            <a:avLst/>
          </a:prstGeom>
          <a:noFill/>
          <a:ln>
            <a:noFill/>
          </a:ln>
        </p:spPr>
        <p:txBody>
          <a:bodyPr anchorCtr="0" anchor="t" bIns="45700" lIns="91425" spcFirstLastPara="1" rIns="91425" wrap="square" tIns="45700">
            <a:noAutofit/>
          </a:bodyPr>
          <a:lstStyle/>
          <a:p>
            <a:pPr indent="0" lvl="0" marL="0" marR="0" rtl="0" algn="l">
              <a:lnSpc>
                <a:spcPct val="160011"/>
              </a:lnSpc>
              <a:spcBef>
                <a:spcPts val="0"/>
              </a:spcBef>
              <a:spcAft>
                <a:spcPts val="0"/>
              </a:spcAft>
              <a:buClr>
                <a:srgbClr val="3B3535"/>
              </a:buClr>
              <a:buSzPts val="1693"/>
              <a:buFont typeface="Sora"/>
              <a:buNone/>
            </a:pPr>
            <a:r>
              <a:rPr b="0" i="0" lang="en-US" sz="1693" u="none" cap="none" strike="noStrike">
                <a:solidFill>
                  <a:srgbClr val="3B3535"/>
                </a:solidFill>
                <a:latin typeface="Sora"/>
                <a:ea typeface="Sora"/>
                <a:cs typeface="Sora"/>
                <a:sym typeface="Sora"/>
              </a:rPr>
              <a:t>This project focuses on applying various image processing techniques to analyze and extract meaningful information from images of biological cell structures. By converting grayscale images into binary representations, the goal is to segment and highlight the cells for further analysis, such as counting, measuring, and studying their spatial distribution.</a:t>
            </a:r>
            <a:endParaRPr b="0" i="0" sz="1693" u="none" cap="none" strike="noStrike">
              <a:solidFill>
                <a:schemeClr val="dk1"/>
              </a:solidFill>
              <a:latin typeface="Calibri"/>
              <a:ea typeface="Calibri"/>
              <a:cs typeface="Calibri"/>
              <a:sym typeface="Calibri"/>
            </a:endParaRPr>
          </a:p>
        </p:txBody>
      </p:sp>
      <p:sp>
        <p:nvSpPr>
          <p:cNvPr id="21" name="Google Shape;21;p3"/>
          <p:cNvSpPr/>
          <p:nvPr/>
        </p:nvSpPr>
        <p:spPr>
          <a:xfrm>
            <a:off x="1150263" y="6002893"/>
            <a:ext cx="7187446" cy="343972"/>
          </a:xfrm>
          <a:prstGeom prst="rect">
            <a:avLst/>
          </a:prstGeom>
          <a:noFill/>
          <a:ln>
            <a:noFill/>
          </a:ln>
        </p:spPr>
        <p:txBody>
          <a:bodyPr anchorCtr="0" anchor="t" bIns="45700" lIns="91425" spcFirstLastPara="1" rIns="91425" wrap="square" tIns="45700">
            <a:noAutofit/>
          </a:bodyPr>
          <a:lstStyle/>
          <a:p>
            <a:pPr indent="-342900" lvl="0" marL="342900" marR="0" rtl="0" algn="l">
              <a:lnSpc>
                <a:spcPct val="160011"/>
              </a:lnSpc>
              <a:spcBef>
                <a:spcPts val="0"/>
              </a:spcBef>
              <a:spcAft>
                <a:spcPts val="0"/>
              </a:spcAft>
              <a:buClr>
                <a:srgbClr val="3B3535"/>
              </a:buClr>
              <a:buSzPts val="1693"/>
              <a:buFont typeface="Sora"/>
              <a:buChar char="•"/>
            </a:pPr>
            <a:r>
              <a:rPr b="0" i="0" lang="en-US" sz="1693" u="none" cap="none" strike="noStrike">
                <a:solidFill>
                  <a:srgbClr val="3B3535"/>
                </a:solidFill>
                <a:latin typeface="Sora"/>
                <a:ea typeface="Sora"/>
                <a:cs typeface="Sora"/>
                <a:sym typeface="Sora"/>
              </a:rPr>
              <a:t>Yukthi - 20201CSE0678</a:t>
            </a:r>
            <a:endParaRPr b="0" i="0" sz="1693" u="none" cap="none" strike="noStrike">
              <a:solidFill>
                <a:schemeClr val="dk1"/>
              </a:solidFill>
              <a:latin typeface="Calibri"/>
              <a:ea typeface="Calibri"/>
              <a:cs typeface="Calibri"/>
              <a:sym typeface="Calibri"/>
            </a:endParaRPr>
          </a:p>
        </p:txBody>
      </p:sp>
      <p:sp>
        <p:nvSpPr>
          <p:cNvPr id="22" name="Google Shape;22;p3"/>
          <p:cNvSpPr/>
          <p:nvPr/>
        </p:nvSpPr>
        <p:spPr>
          <a:xfrm>
            <a:off x="1150263" y="6432828"/>
            <a:ext cx="7187446" cy="343972"/>
          </a:xfrm>
          <a:prstGeom prst="rect">
            <a:avLst/>
          </a:prstGeom>
          <a:noFill/>
          <a:ln>
            <a:noFill/>
          </a:ln>
        </p:spPr>
        <p:txBody>
          <a:bodyPr anchorCtr="0" anchor="t" bIns="45700" lIns="91425" spcFirstLastPara="1" rIns="91425" wrap="square" tIns="45700">
            <a:noAutofit/>
          </a:bodyPr>
          <a:lstStyle/>
          <a:p>
            <a:pPr indent="-342900" lvl="0" marL="342900" marR="0" rtl="0" algn="l">
              <a:lnSpc>
                <a:spcPct val="160011"/>
              </a:lnSpc>
              <a:spcBef>
                <a:spcPts val="0"/>
              </a:spcBef>
              <a:spcAft>
                <a:spcPts val="0"/>
              </a:spcAft>
              <a:buClr>
                <a:srgbClr val="3B3535"/>
              </a:buClr>
              <a:buSzPts val="1693"/>
              <a:buFont typeface="Sora"/>
              <a:buChar char="•"/>
            </a:pPr>
            <a:r>
              <a:rPr b="0" i="0" lang="en-US" sz="1693" u="none" cap="none" strike="noStrike">
                <a:solidFill>
                  <a:srgbClr val="3B3535"/>
                </a:solidFill>
                <a:latin typeface="Sora"/>
                <a:ea typeface="Sora"/>
                <a:cs typeface="Sora"/>
                <a:sym typeface="Sora"/>
              </a:rPr>
              <a:t>Jayanth B S - 20201CSE0680</a:t>
            </a:r>
            <a:endParaRPr b="0" i="0" sz="1693" u="none" cap="none" strike="noStrike">
              <a:solidFill>
                <a:schemeClr val="dk1"/>
              </a:solidFill>
              <a:latin typeface="Calibri"/>
              <a:ea typeface="Calibri"/>
              <a:cs typeface="Calibri"/>
              <a:sym typeface="Calibri"/>
            </a:endParaRPr>
          </a:p>
        </p:txBody>
      </p:sp>
      <p:sp>
        <p:nvSpPr>
          <p:cNvPr id="23" name="Google Shape;23;p3"/>
          <p:cNvSpPr/>
          <p:nvPr/>
        </p:nvSpPr>
        <p:spPr>
          <a:xfrm>
            <a:off x="1150263" y="6862763"/>
            <a:ext cx="7187446" cy="343972"/>
          </a:xfrm>
          <a:prstGeom prst="rect">
            <a:avLst/>
          </a:prstGeom>
          <a:noFill/>
          <a:ln>
            <a:noFill/>
          </a:ln>
        </p:spPr>
        <p:txBody>
          <a:bodyPr anchorCtr="0" anchor="t" bIns="45700" lIns="91425" spcFirstLastPara="1" rIns="91425" wrap="square" tIns="45700">
            <a:noAutofit/>
          </a:bodyPr>
          <a:lstStyle/>
          <a:p>
            <a:pPr indent="-342900" lvl="0" marL="342900" marR="0" rtl="0" algn="l">
              <a:lnSpc>
                <a:spcPct val="160011"/>
              </a:lnSpc>
              <a:spcBef>
                <a:spcPts val="0"/>
              </a:spcBef>
              <a:spcAft>
                <a:spcPts val="0"/>
              </a:spcAft>
              <a:buClr>
                <a:srgbClr val="3B3535"/>
              </a:buClr>
              <a:buSzPts val="1693"/>
              <a:buFont typeface="Sora"/>
              <a:buChar char="•"/>
            </a:pPr>
            <a:r>
              <a:rPr b="0" i="0" lang="en-US" sz="1693" u="none" cap="none" strike="noStrike">
                <a:solidFill>
                  <a:srgbClr val="3B3535"/>
                </a:solidFill>
                <a:latin typeface="Sora"/>
                <a:ea typeface="Sora"/>
                <a:cs typeface="Sora"/>
                <a:sym typeface="Sora"/>
              </a:rPr>
              <a:t>Sudarsh V - 20201CSE0683</a:t>
            </a:r>
            <a:endParaRPr b="0" i="0" sz="1693" u="none" cap="none" strike="noStrike">
              <a:solidFill>
                <a:schemeClr val="dk1"/>
              </a:solidFill>
              <a:latin typeface="Calibri"/>
              <a:ea typeface="Calibri"/>
              <a:cs typeface="Calibri"/>
              <a:sym typeface="Calibri"/>
            </a:endParaRPr>
          </a:p>
        </p:txBody>
      </p:sp>
      <p:sp>
        <p:nvSpPr>
          <p:cNvPr id="24" name="Google Shape;24;p3"/>
          <p:cNvSpPr/>
          <p:nvPr/>
        </p:nvSpPr>
        <p:spPr>
          <a:xfrm>
            <a:off x="1150263" y="7292697"/>
            <a:ext cx="7187446" cy="343972"/>
          </a:xfrm>
          <a:prstGeom prst="rect">
            <a:avLst/>
          </a:prstGeom>
          <a:noFill/>
          <a:ln>
            <a:noFill/>
          </a:ln>
        </p:spPr>
        <p:txBody>
          <a:bodyPr anchorCtr="0" anchor="t" bIns="45700" lIns="91425" spcFirstLastPara="1" rIns="91425" wrap="square" tIns="45700">
            <a:noAutofit/>
          </a:bodyPr>
          <a:lstStyle/>
          <a:p>
            <a:pPr indent="-342900" lvl="0" marL="342900" marR="0" rtl="0" algn="l">
              <a:lnSpc>
                <a:spcPct val="160011"/>
              </a:lnSpc>
              <a:spcBef>
                <a:spcPts val="0"/>
              </a:spcBef>
              <a:spcAft>
                <a:spcPts val="0"/>
              </a:spcAft>
              <a:buClr>
                <a:srgbClr val="3B3535"/>
              </a:buClr>
              <a:buSzPts val="1693"/>
              <a:buFont typeface="Sora"/>
              <a:buChar char="•"/>
            </a:pPr>
            <a:r>
              <a:rPr b="0" i="0" lang="en-US" sz="1693" u="none" cap="none" strike="noStrike">
                <a:solidFill>
                  <a:srgbClr val="3B3535"/>
                </a:solidFill>
                <a:latin typeface="Sora"/>
                <a:ea typeface="Sora"/>
                <a:cs typeface="Sora"/>
                <a:sym typeface="Sora"/>
              </a:rPr>
              <a:t>Greeshma S - 20201CSE0712</a:t>
            </a:r>
            <a:endParaRPr b="0" i="0" sz="1693" u="none" cap="none" strike="noStrike">
              <a:solidFill>
                <a:schemeClr val="dk1"/>
              </a:solidFill>
              <a:latin typeface="Calibri"/>
              <a:ea typeface="Calibri"/>
              <a:cs typeface="Calibri"/>
              <a:sym typeface="Calibri"/>
            </a:endParaRPr>
          </a:p>
        </p:txBody>
      </p:sp>
      <p:pic>
        <p:nvPicPr>
          <p:cNvPr descr="preencoded.png" id="25" name="Google Shape;25;p3">
            <a:hlinkClick r:id="rId4"/>
          </p:cNvPr>
          <p:cNvPicPr preferRelativeResize="0"/>
          <p:nvPr/>
        </p:nvPicPr>
        <p:blipFill rotWithShape="1">
          <a:blip r:embed="rId5">
            <a:alphaModFix/>
          </a:blip>
          <a:srcRect b="0" l="0" r="0" t="0"/>
          <a:stretch/>
        </p:blipFill>
        <p:spPr>
          <a:xfrm>
            <a:off x="12242153" y="7589520"/>
            <a:ext cx="2296807" cy="54864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12"/>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65" name="Google Shape;165;p12"/>
          <p:cNvPicPr preferRelativeResize="0"/>
          <p:nvPr/>
        </p:nvPicPr>
        <p:blipFill rotWithShape="1">
          <a:blip r:embed="rId3">
            <a:alphaModFix/>
          </a:blip>
          <a:srcRect b="0" l="0" r="0" t="0"/>
          <a:stretch/>
        </p:blipFill>
        <p:spPr>
          <a:xfrm>
            <a:off x="9151620" y="0"/>
            <a:ext cx="5486400" cy="8229600"/>
          </a:xfrm>
          <a:prstGeom prst="rect">
            <a:avLst/>
          </a:prstGeom>
          <a:noFill/>
          <a:ln>
            <a:noFill/>
          </a:ln>
        </p:spPr>
      </p:pic>
      <p:sp>
        <p:nvSpPr>
          <p:cNvPr id="166" name="Google Shape;166;p12"/>
          <p:cNvSpPr/>
          <p:nvPr/>
        </p:nvSpPr>
        <p:spPr>
          <a:xfrm>
            <a:off x="833199" y="2756892"/>
            <a:ext cx="5554980" cy="694373"/>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1F1E1E"/>
              </a:buClr>
              <a:buSzPts val="4374"/>
              <a:buFont typeface="Alexandria"/>
              <a:buNone/>
            </a:pPr>
            <a:r>
              <a:rPr b="1" i="0" lang="en-US" sz="4374" u="none" cap="none" strike="noStrike">
                <a:solidFill>
                  <a:srgbClr val="1F1E1E"/>
                </a:solidFill>
                <a:latin typeface="Alexandria"/>
                <a:ea typeface="Alexandria"/>
                <a:cs typeface="Alexandria"/>
                <a:sym typeface="Alexandria"/>
              </a:rPr>
              <a:t>Objectives</a:t>
            </a:r>
            <a:endParaRPr b="0" i="0" sz="4374" u="none" cap="none" strike="noStrike">
              <a:solidFill>
                <a:schemeClr val="dk1"/>
              </a:solidFill>
              <a:latin typeface="Calibri"/>
              <a:ea typeface="Calibri"/>
              <a:cs typeface="Calibri"/>
              <a:sym typeface="Calibri"/>
            </a:endParaRPr>
          </a:p>
        </p:txBody>
      </p:sp>
      <p:sp>
        <p:nvSpPr>
          <p:cNvPr id="167" name="Google Shape;167;p12"/>
          <p:cNvSpPr/>
          <p:nvPr/>
        </p:nvSpPr>
        <p:spPr>
          <a:xfrm>
            <a:off x="1188601" y="3784521"/>
            <a:ext cx="7122200" cy="355402"/>
          </a:xfrm>
          <a:prstGeom prst="rect">
            <a:avLst/>
          </a:prstGeom>
          <a:noFill/>
          <a:ln>
            <a:noFill/>
          </a:ln>
        </p:spPr>
        <p:txBody>
          <a:bodyPr anchorCtr="0" anchor="t" bIns="45700" lIns="91425" spcFirstLastPara="1" rIns="91425" wrap="square" tIns="45700">
            <a:noAutofit/>
          </a:bodyPr>
          <a:lstStyle/>
          <a:p>
            <a:pPr indent="-342900" lvl="0" marL="342900" marR="0" rtl="0" algn="l">
              <a:lnSpc>
                <a:spcPct val="159942"/>
              </a:lnSpc>
              <a:spcBef>
                <a:spcPts val="0"/>
              </a:spcBef>
              <a:spcAft>
                <a:spcPts val="0"/>
              </a:spcAft>
              <a:buClr>
                <a:srgbClr val="3B3535"/>
              </a:buClr>
              <a:buSzPts val="1750"/>
              <a:buFont typeface="Calibri"/>
              <a:buAutoNum type="arabicPeriod"/>
            </a:pPr>
            <a:r>
              <a:rPr b="1" i="0" lang="en-US" sz="1750" u="none" cap="none" strike="noStrike">
                <a:solidFill>
                  <a:srgbClr val="3B3535"/>
                </a:solidFill>
                <a:latin typeface="Sora"/>
                <a:ea typeface="Sora"/>
                <a:cs typeface="Sora"/>
                <a:sym typeface="Sora"/>
              </a:rPr>
              <a:t>Noise Reduction</a:t>
            </a:r>
            <a:endParaRPr b="0" i="0" sz="1750" u="none" cap="none" strike="noStrike">
              <a:solidFill>
                <a:schemeClr val="dk1"/>
              </a:solidFill>
              <a:latin typeface="Calibri"/>
              <a:ea typeface="Calibri"/>
              <a:cs typeface="Calibri"/>
              <a:sym typeface="Calibri"/>
            </a:endParaRPr>
          </a:p>
        </p:txBody>
      </p:sp>
      <p:sp>
        <p:nvSpPr>
          <p:cNvPr id="168" name="Google Shape;168;p12"/>
          <p:cNvSpPr/>
          <p:nvPr/>
        </p:nvSpPr>
        <p:spPr>
          <a:xfrm>
            <a:off x="1188601" y="4228743"/>
            <a:ext cx="7122200" cy="355402"/>
          </a:xfrm>
          <a:prstGeom prst="rect">
            <a:avLst/>
          </a:prstGeom>
          <a:noFill/>
          <a:ln>
            <a:noFill/>
          </a:ln>
        </p:spPr>
        <p:txBody>
          <a:bodyPr anchorCtr="0" anchor="t" bIns="45700" lIns="91425" spcFirstLastPara="1" rIns="91425" wrap="square" tIns="45700">
            <a:noAutofit/>
          </a:bodyPr>
          <a:lstStyle/>
          <a:p>
            <a:pPr indent="-342900" lvl="0" marL="342900" marR="0" rtl="0" algn="l">
              <a:lnSpc>
                <a:spcPct val="159942"/>
              </a:lnSpc>
              <a:spcBef>
                <a:spcPts val="0"/>
              </a:spcBef>
              <a:spcAft>
                <a:spcPts val="0"/>
              </a:spcAft>
              <a:buClr>
                <a:srgbClr val="3B3535"/>
              </a:buClr>
              <a:buSzPts val="1750"/>
              <a:buFont typeface="Calibri"/>
              <a:buAutoNum type="arabicPeriod" startAt="2"/>
            </a:pPr>
            <a:r>
              <a:rPr b="1" i="0" lang="en-US" sz="1750" u="none" cap="none" strike="noStrike">
                <a:solidFill>
                  <a:srgbClr val="3B3535"/>
                </a:solidFill>
                <a:latin typeface="Sora"/>
                <a:ea typeface="Sora"/>
                <a:cs typeface="Sora"/>
                <a:sym typeface="Sora"/>
              </a:rPr>
              <a:t>Feature Extraction</a:t>
            </a:r>
            <a:endParaRPr b="0" i="0" sz="1750" u="none" cap="none" strike="noStrike">
              <a:solidFill>
                <a:schemeClr val="dk1"/>
              </a:solidFill>
              <a:latin typeface="Calibri"/>
              <a:ea typeface="Calibri"/>
              <a:cs typeface="Calibri"/>
              <a:sym typeface="Calibri"/>
            </a:endParaRPr>
          </a:p>
        </p:txBody>
      </p:sp>
      <p:sp>
        <p:nvSpPr>
          <p:cNvPr id="169" name="Google Shape;169;p12"/>
          <p:cNvSpPr/>
          <p:nvPr/>
        </p:nvSpPr>
        <p:spPr>
          <a:xfrm>
            <a:off x="1188601" y="4672965"/>
            <a:ext cx="7122200" cy="355402"/>
          </a:xfrm>
          <a:prstGeom prst="rect">
            <a:avLst/>
          </a:prstGeom>
          <a:noFill/>
          <a:ln>
            <a:noFill/>
          </a:ln>
        </p:spPr>
        <p:txBody>
          <a:bodyPr anchorCtr="0" anchor="t" bIns="45700" lIns="91425" spcFirstLastPara="1" rIns="91425" wrap="square" tIns="45700">
            <a:noAutofit/>
          </a:bodyPr>
          <a:lstStyle/>
          <a:p>
            <a:pPr indent="-342900" lvl="0" marL="342900" marR="0" rtl="0" algn="l">
              <a:lnSpc>
                <a:spcPct val="159942"/>
              </a:lnSpc>
              <a:spcBef>
                <a:spcPts val="0"/>
              </a:spcBef>
              <a:spcAft>
                <a:spcPts val="0"/>
              </a:spcAft>
              <a:buClr>
                <a:srgbClr val="3B3535"/>
              </a:buClr>
              <a:buSzPts val="1750"/>
              <a:buFont typeface="Calibri"/>
              <a:buAutoNum type="arabicPeriod" startAt="3"/>
            </a:pPr>
            <a:r>
              <a:rPr b="1" i="0" lang="en-US" sz="1750" u="none" cap="none" strike="noStrike">
                <a:solidFill>
                  <a:srgbClr val="3B3535"/>
                </a:solidFill>
                <a:latin typeface="Sora"/>
                <a:ea typeface="Sora"/>
                <a:cs typeface="Sora"/>
                <a:sym typeface="Sora"/>
              </a:rPr>
              <a:t>Comparison of Thresholding Methods</a:t>
            </a:r>
            <a:endParaRPr b="0" i="0" sz="1750" u="none" cap="none" strike="noStrike">
              <a:solidFill>
                <a:schemeClr val="dk1"/>
              </a:solidFill>
              <a:latin typeface="Calibri"/>
              <a:ea typeface="Calibri"/>
              <a:cs typeface="Calibri"/>
              <a:sym typeface="Calibri"/>
            </a:endParaRPr>
          </a:p>
        </p:txBody>
      </p:sp>
      <p:sp>
        <p:nvSpPr>
          <p:cNvPr id="170" name="Google Shape;170;p12"/>
          <p:cNvSpPr/>
          <p:nvPr/>
        </p:nvSpPr>
        <p:spPr>
          <a:xfrm>
            <a:off x="1188601" y="5117187"/>
            <a:ext cx="7122200" cy="355402"/>
          </a:xfrm>
          <a:prstGeom prst="rect">
            <a:avLst/>
          </a:prstGeom>
          <a:noFill/>
          <a:ln>
            <a:noFill/>
          </a:ln>
        </p:spPr>
        <p:txBody>
          <a:bodyPr anchorCtr="0" anchor="t" bIns="45700" lIns="91425" spcFirstLastPara="1" rIns="91425" wrap="square" tIns="45700">
            <a:noAutofit/>
          </a:bodyPr>
          <a:lstStyle/>
          <a:p>
            <a:pPr indent="-342900" lvl="0" marL="342900" marR="0" rtl="0" algn="l">
              <a:lnSpc>
                <a:spcPct val="159942"/>
              </a:lnSpc>
              <a:spcBef>
                <a:spcPts val="0"/>
              </a:spcBef>
              <a:spcAft>
                <a:spcPts val="0"/>
              </a:spcAft>
              <a:buClr>
                <a:srgbClr val="3B3535"/>
              </a:buClr>
              <a:buSzPts val="1750"/>
              <a:buFont typeface="Calibri"/>
              <a:buAutoNum type="arabicPeriod" startAt="4"/>
            </a:pPr>
            <a:r>
              <a:rPr b="1" i="0" lang="en-US" sz="1750" u="none" cap="none" strike="noStrike">
                <a:solidFill>
                  <a:srgbClr val="3B3535"/>
                </a:solidFill>
                <a:latin typeface="Sora"/>
                <a:ea typeface="Sora"/>
                <a:cs typeface="Sora"/>
                <a:sym typeface="Sora"/>
              </a:rPr>
              <a:t>Morphological Operations</a:t>
            </a:r>
            <a:endParaRPr b="0" i="0" sz="1750" u="none" cap="none" strike="noStrike">
              <a:solidFill>
                <a:schemeClr val="dk1"/>
              </a:solidFill>
              <a:latin typeface="Calibri"/>
              <a:ea typeface="Calibri"/>
              <a:cs typeface="Calibri"/>
              <a:sym typeface="Calibri"/>
            </a:endParaRPr>
          </a:p>
        </p:txBody>
      </p:sp>
      <p:pic>
        <p:nvPicPr>
          <p:cNvPr descr="preencoded.png" id="171" name="Google Shape;171;p12">
            <a:hlinkClick r:id="rId4"/>
          </p:cNvPr>
          <p:cNvPicPr preferRelativeResize="0"/>
          <p:nvPr/>
        </p:nvPicPr>
        <p:blipFill rotWithShape="1">
          <a:blip r:embed="rId5">
            <a:alphaModFix/>
          </a:blip>
          <a:srcRect b="0" l="0" r="0" t="0"/>
          <a:stretch/>
        </p:blipFill>
        <p:spPr>
          <a:xfrm>
            <a:off x="12242153" y="7589520"/>
            <a:ext cx="2296807" cy="54864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3"/>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3"/>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79" name="Google Shape;179;p13"/>
          <p:cNvPicPr preferRelativeResize="0"/>
          <p:nvPr/>
        </p:nvPicPr>
        <p:blipFill rotWithShape="1">
          <a:blip r:embed="rId3">
            <a:alphaModFix/>
          </a:blip>
          <a:srcRect b="0" l="0" r="0" t="0"/>
          <a:stretch/>
        </p:blipFill>
        <p:spPr>
          <a:xfrm>
            <a:off x="-7620" y="0"/>
            <a:ext cx="3657600" cy="8229600"/>
          </a:xfrm>
          <a:prstGeom prst="rect">
            <a:avLst/>
          </a:prstGeom>
          <a:noFill/>
          <a:ln>
            <a:noFill/>
          </a:ln>
        </p:spPr>
      </p:pic>
      <p:sp>
        <p:nvSpPr>
          <p:cNvPr id="180" name="Google Shape;180;p13"/>
          <p:cNvSpPr/>
          <p:nvPr/>
        </p:nvSpPr>
        <p:spPr>
          <a:xfrm>
            <a:off x="4456748" y="757595"/>
            <a:ext cx="5327928" cy="665917"/>
          </a:xfrm>
          <a:prstGeom prst="rect">
            <a:avLst/>
          </a:prstGeom>
          <a:noFill/>
          <a:ln>
            <a:noFill/>
          </a:ln>
        </p:spPr>
        <p:txBody>
          <a:bodyPr anchorCtr="0" anchor="t" bIns="45700" lIns="91425" spcFirstLastPara="1" rIns="91425" wrap="square" tIns="45700">
            <a:noAutofit/>
          </a:bodyPr>
          <a:lstStyle/>
          <a:p>
            <a:pPr indent="0" lvl="0" marL="0" marR="0" rtl="0" algn="l">
              <a:lnSpc>
                <a:spcPct val="125005"/>
              </a:lnSpc>
              <a:spcBef>
                <a:spcPts val="0"/>
              </a:spcBef>
              <a:spcAft>
                <a:spcPts val="0"/>
              </a:spcAft>
              <a:buClr>
                <a:srgbClr val="1F1E1E"/>
              </a:buClr>
              <a:buSzPts val="4195"/>
              <a:buFont typeface="Alexandria"/>
              <a:buNone/>
            </a:pPr>
            <a:r>
              <a:rPr b="1" i="0" lang="en-US" sz="4195" u="none" cap="none" strike="noStrike">
                <a:solidFill>
                  <a:srgbClr val="1F1E1E"/>
                </a:solidFill>
                <a:latin typeface="Alexandria"/>
                <a:ea typeface="Alexandria"/>
                <a:cs typeface="Alexandria"/>
                <a:sym typeface="Alexandria"/>
              </a:rPr>
              <a:t>Conclusion</a:t>
            </a:r>
            <a:endParaRPr b="0" i="0" sz="4195" u="none" cap="none" strike="noStrike">
              <a:solidFill>
                <a:schemeClr val="dk1"/>
              </a:solidFill>
              <a:latin typeface="Calibri"/>
              <a:ea typeface="Calibri"/>
              <a:cs typeface="Calibri"/>
              <a:sym typeface="Calibri"/>
            </a:endParaRPr>
          </a:p>
        </p:txBody>
      </p:sp>
      <p:pic>
        <p:nvPicPr>
          <p:cNvPr descr="preencoded.png" id="181" name="Google Shape;181;p13"/>
          <p:cNvPicPr preferRelativeResize="0"/>
          <p:nvPr/>
        </p:nvPicPr>
        <p:blipFill rotWithShape="1">
          <a:blip r:embed="rId4">
            <a:alphaModFix/>
          </a:blip>
          <a:srcRect b="0" l="0" r="0" t="0"/>
          <a:stretch/>
        </p:blipFill>
        <p:spPr>
          <a:xfrm>
            <a:off x="4456748" y="1743075"/>
            <a:ext cx="1065490" cy="1909643"/>
          </a:xfrm>
          <a:prstGeom prst="rect">
            <a:avLst/>
          </a:prstGeom>
          <a:noFill/>
          <a:ln>
            <a:noFill/>
          </a:ln>
        </p:spPr>
      </p:pic>
      <p:sp>
        <p:nvSpPr>
          <p:cNvPr id="182" name="Google Shape;182;p13"/>
          <p:cNvSpPr/>
          <p:nvPr/>
        </p:nvSpPr>
        <p:spPr>
          <a:xfrm>
            <a:off x="5841802" y="1956078"/>
            <a:ext cx="2663904" cy="332899"/>
          </a:xfrm>
          <a:prstGeom prst="rect">
            <a:avLst/>
          </a:prstGeom>
          <a:noFill/>
          <a:ln>
            <a:noFill/>
          </a:ln>
        </p:spPr>
        <p:txBody>
          <a:bodyPr anchorCtr="0" anchor="t" bIns="45700" lIns="91425" spcFirstLastPara="1" rIns="91425" wrap="square" tIns="45700">
            <a:noAutofit/>
          </a:bodyPr>
          <a:lstStyle/>
          <a:p>
            <a:pPr indent="0" lvl="0" marL="0" marR="0" rtl="0" algn="l">
              <a:lnSpc>
                <a:spcPct val="124976"/>
              </a:lnSpc>
              <a:spcBef>
                <a:spcPts val="0"/>
              </a:spcBef>
              <a:spcAft>
                <a:spcPts val="0"/>
              </a:spcAft>
              <a:buClr>
                <a:srgbClr val="3B3535"/>
              </a:buClr>
              <a:buSzPts val="2098"/>
              <a:buFont typeface="Alexandria"/>
              <a:buNone/>
            </a:pPr>
            <a:r>
              <a:rPr b="1" i="0" lang="en-US" sz="2098" u="none" cap="none" strike="noStrike">
                <a:solidFill>
                  <a:srgbClr val="3B3535"/>
                </a:solidFill>
                <a:latin typeface="Alexandria"/>
                <a:ea typeface="Alexandria"/>
                <a:cs typeface="Alexandria"/>
                <a:sym typeface="Alexandria"/>
              </a:rPr>
              <a:t> Extraction</a:t>
            </a:r>
            <a:endParaRPr b="0" i="0" sz="2098" u="none" cap="none" strike="noStrike">
              <a:solidFill>
                <a:schemeClr val="dk1"/>
              </a:solidFill>
              <a:latin typeface="Calibri"/>
              <a:ea typeface="Calibri"/>
              <a:cs typeface="Calibri"/>
              <a:sym typeface="Calibri"/>
            </a:endParaRPr>
          </a:p>
        </p:txBody>
      </p:sp>
      <p:sp>
        <p:nvSpPr>
          <p:cNvPr id="183" name="Google Shape;183;p13"/>
          <p:cNvSpPr/>
          <p:nvPr/>
        </p:nvSpPr>
        <p:spPr>
          <a:xfrm>
            <a:off x="5841802" y="2416731"/>
            <a:ext cx="7989451" cy="1022985"/>
          </a:xfrm>
          <a:prstGeom prst="rect">
            <a:avLst/>
          </a:prstGeom>
          <a:noFill/>
          <a:ln>
            <a:noFill/>
          </a:ln>
        </p:spPr>
        <p:txBody>
          <a:bodyPr anchorCtr="0" anchor="t" bIns="45700" lIns="91425" spcFirstLastPara="1" rIns="91425" wrap="square" tIns="45700">
            <a:noAutofit/>
          </a:bodyPr>
          <a:lstStyle/>
          <a:p>
            <a:pPr indent="0" lvl="0" marL="0" marR="0" rtl="0" algn="l">
              <a:lnSpc>
                <a:spcPct val="160011"/>
              </a:lnSpc>
              <a:spcBef>
                <a:spcPts val="0"/>
              </a:spcBef>
              <a:spcAft>
                <a:spcPts val="0"/>
              </a:spcAft>
              <a:buClr>
                <a:srgbClr val="3B3535"/>
              </a:buClr>
              <a:buSzPts val="1678"/>
              <a:buFont typeface="Sora"/>
              <a:buNone/>
            </a:pPr>
            <a:r>
              <a:rPr b="0" i="0" lang="en-US" sz="1678" u="none" cap="none" strike="noStrike">
                <a:solidFill>
                  <a:srgbClr val="3B3535"/>
                </a:solidFill>
                <a:latin typeface="Sora"/>
                <a:ea typeface="Sora"/>
                <a:cs typeface="Sora"/>
                <a:sym typeface="Sora"/>
              </a:rPr>
              <a:t>The project demonstrates the application of various image processing techniques, such as thresholding and morphological operations, to segment and extract meaningful information from biological cell images.</a:t>
            </a:r>
            <a:endParaRPr b="0" i="0" sz="1678" u="none" cap="none" strike="noStrike">
              <a:solidFill>
                <a:schemeClr val="dk1"/>
              </a:solidFill>
              <a:latin typeface="Calibri"/>
              <a:ea typeface="Calibri"/>
              <a:cs typeface="Calibri"/>
              <a:sym typeface="Calibri"/>
            </a:endParaRPr>
          </a:p>
        </p:txBody>
      </p:sp>
      <p:pic>
        <p:nvPicPr>
          <p:cNvPr descr="preencoded.png" id="184" name="Google Shape;184;p13"/>
          <p:cNvPicPr preferRelativeResize="0"/>
          <p:nvPr/>
        </p:nvPicPr>
        <p:blipFill rotWithShape="1">
          <a:blip r:embed="rId5">
            <a:alphaModFix/>
          </a:blip>
          <a:srcRect b="0" l="0" r="0" t="0"/>
          <a:stretch/>
        </p:blipFill>
        <p:spPr>
          <a:xfrm>
            <a:off x="4456748" y="3652718"/>
            <a:ext cx="1065490" cy="1909643"/>
          </a:xfrm>
          <a:prstGeom prst="rect">
            <a:avLst/>
          </a:prstGeom>
          <a:noFill/>
          <a:ln>
            <a:noFill/>
          </a:ln>
        </p:spPr>
      </p:pic>
      <p:sp>
        <p:nvSpPr>
          <p:cNvPr id="185" name="Google Shape;185;p13"/>
          <p:cNvSpPr/>
          <p:nvPr/>
        </p:nvSpPr>
        <p:spPr>
          <a:xfrm>
            <a:off x="5841802" y="3865721"/>
            <a:ext cx="3425785" cy="332899"/>
          </a:xfrm>
          <a:prstGeom prst="rect">
            <a:avLst/>
          </a:prstGeom>
          <a:noFill/>
          <a:ln>
            <a:noFill/>
          </a:ln>
        </p:spPr>
        <p:txBody>
          <a:bodyPr anchorCtr="0" anchor="t" bIns="45700" lIns="91425" spcFirstLastPara="1" rIns="91425" wrap="square" tIns="45700">
            <a:noAutofit/>
          </a:bodyPr>
          <a:lstStyle/>
          <a:p>
            <a:pPr indent="0" lvl="0" marL="0" marR="0" rtl="0" algn="l">
              <a:lnSpc>
                <a:spcPct val="124976"/>
              </a:lnSpc>
              <a:spcBef>
                <a:spcPts val="0"/>
              </a:spcBef>
              <a:spcAft>
                <a:spcPts val="0"/>
              </a:spcAft>
              <a:buClr>
                <a:srgbClr val="3B3535"/>
              </a:buClr>
              <a:buSzPts val="2098"/>
              <a:buFont typeface="Alexandria"/>
              <a:buNone/>
            </a:pPr>
            <a:r>
              <a:rPr b="1" i="0" lang="en-US" sz="2098" u="none" cap="none" strike="noStrike">
                <a:solidFill>
                  <a:srgbClr val="3B3535"/>
                </a:solidFill>
                <a:latin typeface="Alexandria"/>
                <a:ea typeface="Alexandria"/>
                <a:cs typeface="Alexandria"/>
                <a:sym typeface="Alexandria"/>
              </a:rPr>
              <a:t>Enhancing Image Quality</a:t>
            </a:r>
            <a:endParaRPr b="0" i="0" sz="2098" u="none" cap="none" strike="noStrike">
              <a:solidFill>
                <a:schemeClr val="dk1"/>
              </a:solidFill>
              <a:latin typeface="Calibri"/>
              <a:ea typeface="Calibri"/>
              <a:cs typeface="Calibri"/>
              <a:sym typeface="Calibri"/>
            </a:endParaRPr>
          </a:p>
        </p:txBody>
      </p:sp>
      <p:sp>
        <p:nvSpPr>
          <p:cNvPr id="186" name="Google Shape;186;p13"/>
          <p:cNvSpPr/>
          <p:nvPr/>
        </p:nvSpPr>
        <p:spPr>
          <a:xfrm>
            <a:off x="5841802" y="4326374"/>
            <a:ext cx="7989451" cy="1022985"/>
          </a:xfrm>
          <a:prstGeom prst="rect">
            <a:avLst/>
          </a:prstGeom>
          <a:noFill/>
          <a:ln>
            <a:noFill/>
          </a:ln>
        </p:spPr>
        <p:txBody>
          <a:bodyPr anchorCtr="0" anchor="t" bIns="45700" lIns="91425" spcFirstLastPara="1" rIns="91425" wrap="square" tIns="45700">
            <a:noAutofit/>
          </a:bodyPr>
          <a:lstStyle/>
          <a:p>
            <a:pPr indent="0" lvl="0" marL="0" marR="0" rtl="0" algn="l">
              <a:lnSpc>
                <a:spcPct val="160011"/>
              </a:lnSpc>
              <a:spcBef>
                <a:spcPts val="0"/>
              </a:spcBef>
              <a:spcAft>
                <a:spcPts val="0"/>
              </a:spcAft>
              <a:buClr>
                <a:srgbClr val="3B3535"/>
              </a:buClr>
              <a:buSzPts val="1678"/>
              <a:buFont typeface="Sora"/>
              <a:buNone/>
            </a:pPr>
            <a:r>
              <a:rPr b="0" i="0" lang="en-US" sz="1678" u="none" cap="none" strike="noStrike">
                <a:solidFill>
                  <a:srgbClr val="3B3535"/>
                </a:solidFill>
                <a:latin typeface="Sora"/>
                <a:ea typeface="Sora"/>
                <a:cs typeface="Sora"/>
                <a:sym typeface="Sora"/>
              </a:rPr>
              <a:t>By combining different thresholding methods and image processing steps, the project aims to improve the quality of the binary images, ensuring accurate representation of the cell structures.</a:t>
            </a:r>
            <a:endParaRPr b="0" i="0" sz="1678" u="none" cap="none" strike="noStrike">
              <a:solidFill>
                <a:schemeClr val="dk1"/>
              </a:solidFill>
              <a:latin typeface="Calibri"/>
              <a:ea typeface="Calibri"/>
              <a:cs typeface="Calibri"/>
              <a:sym typeface="Calibri"/>
            </a:endParaRPr>
          </a:p>
        </p:txBody>
      </p:sp>
      <p:pic>
        <p:nvPicPr>
          <p:cNvPr descr="preencoded.png" id="187" name="Google Shape;187;p13"/>
          <p:cNvPicPr preferRelativeResize="0"/>
          <p:nvPr/>
        </p:nvPicPr>
        <p:blipFill rotWithShape="1">
          <a:blip r:embed="rId6">
            <a:alphaModFix/>
          </a:blip>
          <a:srcRect b="0" l="0" r="0" t="0"/>
          <a:stretch/>
        </p:blipFill>
        <p:spPr>
          <a:xfrm>
            <a:off x="4456748" y="5562362"/>
            <a:ext cx="1065490" cy="1909643"/>
          </a:xfrm>
          <a:prstGeom prst="rect">
            <a:avLst/>
          </a:prstGeom>
          <a:noFill/>
          <a:ln>
            <a:noFill/>
          </a:ln>
        </p:spPr>
      </p:pic>
      <p:sp>
        <p:nvSpPr>
          <p:cNvPr id="188" name="Google Shape;188;p13"/>
          <p:cNvSpPr/>
          <p:nvPr/>
        </p:nvSpPr>
        <p:spPr>
          <a:xfrm>
            <a:off x="5841802" y="5775365"/>
            <a:ext cx="3480673" cy="332899"/>
          </a:xfrm>
          <a:prstGeom prst="rect">
            <a:avLst/>
          </a:prstGeom>
          <a:noFill/>
          <a:ln>
            <a:noFill/>
          </a:ln>
        </p:spPr>
        <p:txBody>
          <a:bodyPr anchorCtr="0" anchor="t" bIns="45700" lIns="91425" spcFirstLastPara="1" rIns="91425" wrap="square" tIns="45700">
            <a:noAutofit/>
          </a:bodyPr>
          <a:lstStyle/>
          <a:p>
            <a:pPr indent="0" lvl="0" marL="0" marR="0" rtl="0" algn="l">
              <a:lnSpc>
                <a:spcPct val="124976"/>
              </a:lnSpc>
              <a:spcBef>
                <a:spcPts val="0"/>
              </a:spcBef>
              <a:spcAft>
                <a:spcPts val="0"/>
              </a:spcAft>
              <a:buClr>
                <a:srgbClr val="3B3535"/>
              </a:buClr>
              <a:buSzPts val="2098"/>
              <a:buFont typeface="Alexandria"/>
              <a:buNone/>
            </a:pPr>
            <a:r>
              <a:rPr b="1" i="0" lang="en-US" sz="2098" u="none" cap="none" strike="noStrike">
                <a:solidFill>
                  <a:srgbClr val="3B3535"/>
                </a:solidFill>
                <a:latin typeface="Alexandria"/>
                <a:ea typeface="Alexandria"/>
                <a:cs typeface="Alexandria"/>
                <a:sym typeface="Alexandria"/>
              </a:rPr>
              <a:t>Enabling Further Analysis</a:t>
            </a:r>
            <a:endParaRPr b="0" i="0" sz="2098" u="none" cap="none" strike="noStrike">
              <a:solidFill>
                <a:schemeClr val="dk1"/>
              </a:solidFill>
              <a:latin typeface="Calibri"/>
              <a:ea typeface="Calibri"/>
              <a:cs typeface="Calibri"/>
              <a:sym typeface="Calibri"/>
            </a:endParaRPr>
          </a:p>
        </p:txBody>
      </p:sp>
      <p:sp>
        <p:nvSpPr>
          <p:cNvPr id="189" name="Google Shape;189;p13"/>
          <p:cNvSpPr/>
          <p:nvPr/>
        </p:nvSpPr>
        <p:spPr>
          <a:xfrm>
            <a:off x="5841802" y="6236018"/>
            <a:ext cx="7989451" cy="1022985"/>
          </a:xfrm>
          <a:prstGeom prst="rect">
            <a:avLst/>
          </a:prstGeom>
          <a:noFill/>
          <a:ln>
            <a:noFill/>
          </a:ln>
        </p:spPr>
        <p:txBody>
          <a:bodyPr anchorCtr="0" anchor="t" bIns="45700" lIns="91425" spcFirstLastPara="1" rIns="91425" wrap="square" tIns="45700">
            <a:noAutofit/>
          </a:bodyPr>
          <a:lstStyle/>
          <a:p>
            <a:pPr indent="0" lvl="0" marL="0" marR="0" rtl="0" algn="l">
              <a:lnSpc>
                <a:spcPct val="160011"/>
              </a:lnSpc>
              <a:spcBef>
                <a:spcPts val="0"/>
              </a:spcBef>
              <a:spcAft>
                <a:spcPts val="0"/>
              </a:spcAft>
              <a:buClr>
                <a:srgbClr val="3B3535"/>
              </a:buClr>
              <a:buSzPts val="1678"/>
              <a:buFont typeface="Sora"/>
              <a:buNone/>
            </a:pPr>
            <a:r>
              <a:rPr b="0" i="0" lang="en-US" sz="1678" u="none" cap="none" strike="noStrike">
                <a:solidFill>
                  <a:srgbClr val="3B3535"/>
                </a:solidFill>
                <a:latin typeface="Sora"/>
                <a:ea typeface="Sora"/>
                <a:cs typeface="Sora"/>
                <a:sym typeface="Sora"/>
              </a:rPr>
              <a:t>The processed binary images can be used for a range of analyses, including cell counting providing valuable insights for biological research and applications.</a:t>
            </a:r>
            <a:endParaRPr b="0" i="0" sz="1678" u="none" cap="none" strike="noStrike">
              <a:solidFill>
                <a:schemeClr val="dk1"/>
              </a:solidFill>
              <a:latin typeface="Calibri"/>
              <a:ea typeface="Calibri"/>
              <a:cs typeface="Calibri"/>
              <a:sym typeface="Calibri"/>
            </a:endParaRPr>
          </a:p>
        </p:txBody>
      </p:sp>
      <p:pic>
        <p:nvPicPr>
          <p:cNvPr descr="preencoded.png" id="190" name="Google Shape;190;p13">
            <a:hlinkClick r:id="rId7"/>
          </p:cNvPr>
          <p:cNvPicPr preferRelativeResize="0"/>
          <p:nvPr/>
        </p:nvPicPr>
        <p:blipFill rotWithShape="1">
          <a:blip r:embed="rId8">
            <a:alphaModFix/>
          </a:blip>
          <a:srcRect b="0" l="0" r="0" t="0"/>
          <a:stretch/>
        </p:blipFill>
        <p:spPr>
          <a:xfrm>
            <a:off x="12242153" y="7589520"/>
            <a:ext cx="2296807" cy="54864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14"/>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a:off x="1760220" y="1505903"/>
            <a:ext cx="5554980" cy="694373"/>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1F1E1E"/>
              </a:buClr>
              <a:buSzPts val="4374"/>
              <a:buFont typeface="Alexandria"/>
              <a:buNone/>
            </a:pPr>
            <a:r>
              <a:rPr b="1" i="0" lang="en-US" sz="4374" u="none" cap="none" strike="noStrike">
                <a:solidFill>
                  <a:srgbClr val="1F1E1E"/>
                </a:solidFill>
                <a:latin typeface="Alexandria"/>
                <a:ea typeface="Alexandria"/>
                <a:cs typeface="Alexandria"/>
                <a:sym typeface="Alexandria"/>
              </a:rPr>
              <a:t>Future Directions</a:t>
            </a:r>
            <a:endParaRPr b="0" i="0" sz="4374" u="none" cap="none" strike="noStrike">
              <a:solidFill>
                <a:schemeClr val="dk1"/>
              </a:solidFill>
              <a:latin typeface="Calibri"/>
              <a:ea typeface="Calibri"/>
              <a:cs typeface="Calibri"/>
              <a:sym typeface="Calibri"/>
            </a:endParaRPr>
          </a:p>
        </p:txBody>
      </p:sp>
      <p:sp>
        <p:nvSpPr>
          <p:cNvPr id="199" name="Google Shape;199;p14"/>
          <p:cNvSpPr/>
          <p:nvPr/>
        </p:nvSpPr>
        <p:spPr>
          <a:xfrm>
            <a:off x="1760220" y="2755702"/>
            <a:ext cx="3341608" cy="694373"/>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1F1E1E"/>
              </a:buClr>
              <a:buSzPts val="2187"/>
              <a:buFont typeface="Alexandria"/>
              <a:buNone/>
            </a:pPr>
            <a:r>
              <a:rPr b="1" i="0" lang="en-US" sz="2187" u="none" cap="none" strike="noStrike">
                <a:solidFill>
                  <a:srgbClr val="1F1E1E"/>
                </a:solidFill>
                <a:latin typeface="Alexandria"/>
                <a:ea typeface="Alexandria"/>
                <a:cs typeface="Alexandria"/>
                <a:sym typeface="Alexandria"/>
              </a:rPr>
              <a:t>Automation and Scalability</a:t>
            </a:r>
            <a:endParaRPr b="0" i="0" sz="2187" u="none" cap="none" strike="noStrike">
              <a:solidFill>
                <a:schemeClr val="dk1"/>
              </a:solidFill>
              <a:latin typeface="Calibri"/>
              <a:ea typeface="Calibri"/>
              <a:cs typeface="Calibri"/>
              <a:sym typeface="Calibri"/>
            </a:endParaRPr>
          </a:p>
        </p:txBody>
      </p:sp>
      <p:sp>
        <p:nvSpPr>
          <p:cNvPr id="200" name="Google Shape;200;p14"/>
          <p:cNvSpPr/>
          <p:nvPr/>
        </p:nvSpPr>
        <p:spPr>
          <a:xfrm>
            <a:off x="1760220" y="3672245"/>
            <a:ext cx="3341608" cy="2487811"/>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B3535"/>
              </a:buClr>
              <a:buSzPts val="1750"/>
              <a:buFont typeface="Sora"/>
              <a:buNone/>
            </a:pPr>
            <a:r>
              <a:rPr b="0" i="0" lang="en-US" sz="1750" u="none" cap="none" strike="noStrike">
                <a:solidFill>
                  <a:srgbClr val="3B3535"/>
                </a:solidFill>
                <a:latin typeface="Sora"/>
                <a:ea typeface="Sora"/>
                <a:cs typeface="Sora"/>
                <a:sym typeface="Sora"/>
              </a:rPr>
              <a:t>Exploring ways to automate the image processing workflow and scale it to handle larger datasets, enabling efficient and high-throughput analysis of biological cell structures.</a:t>
            </a:r>
            <a:endParaRPr b="0" i="0" sz="1750" u="none" cap="none" strike="noStrike">
              <a:solidFill>
                <a:schemeClr val="dk1"/>
              </a:solidFill>
              <a:latin typeface="Calibri"/>
              <a:ea typeface="Calibri"/>
              <a:cs typeface="Calibri"/>
              <a:sym typeface="Calibri"/>
            </a:endParaRPr>
          </a:p>
        </p:txBody>
      </p:sp>
      <p:sp>
        <p:nvSpPr>
          <p:cNvPr id="201" name="Google Shape;201;p14"/>
          <p:cNvSpPr/>
          <p:nvPr/>
        </p:nvSpPr>
        <p:spPr>
          <a:xfrm>
            <a:off x="5651421" y="2755702"/>
            <a:ext cx="3341608" cy="694373"/>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1F1E1E"/>
              </a:buClr>
              <a:buSzPts val="2187"/>
              <a:buFont typeface="Alexandria"/>
              <a:buNone/>
            </a:pPr>
            <a:r>
              <a:rPr b="1" i="0" lang="en-US" sz="2187" u="none" cap="none" strike="noStrike">
                <a:solidFill>
                  <a:srgbClr val="1F1E1E"/>
                </a:solidFill>
                <a:latin typeface="Alexandria"/>
                <a:ea typeface="Alexandria"/>
                <a:cs typeface="Alexandria"/>
                <a:sym typeface="Alexandria"/>
              </a:rPr>
              <a:t>Integrating Machine Learning</a:t>
            </a:r>
            <a:endParaRPr b="0" i="0" sz="2187" u="none" cap="none" strike="noStrike">
              <a:solidFill>
                <a:schemeClr val="dk1"/>
              </a:solidFill>
              <a:latin typeface="Calibri"/>
              <a:ea typeface="Calibri"/>
              <a:cs typeface="Calibri"/>
              <a:sym typeface="Calibri"/>
            </a:endParaRPr>
          </a:p>
        </p:txBody>
      </p:sp>
      <p:sp>
        <p:nvSpPr>
          <p:cNvPr id="202" name="Google Shape;202;p14"/>
          <p:cNvSpPr/>
          <p:nvPr/>
        </p:nvSpPr>
        <p:spPr>
          <a:xfrm>
            <a:off x="5651421" y="3672245"/>
            <a:ext cx="3341608" cy="2487811"/>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B3535"/>
              </a:buClr>
              <a:buSzPts val="1750"/>
              <a:buFont typeface="Sora"/>
              <a:buNone/>
            </a:pPr>
            <a:r>
              <a:rPr b="0" i="0" lang="en-US" sz="1750" u="none" cap="none" strike="noStrike">
                <a:solidFill>
                  <a:srgbClr val="3B3535"/>
                </a:solidFill>
                <a:latin typeface="Sora"/>
                <a:ea typeface="Sora"/>
                <a:cs typeface="Sora"/>
                <a:sym typeface="Sora"/>
              </a:rPr>
              <a:t>Investigating the potential of incorporating machine learning techniques, such as deep learning, to further enhance the accuracy and robustness of cell segmentation and analysis.</a:t>
            </a:r>
            <a:endParaRPr b="0" i="0" sz="1750" u="none" cap="none" strike="noStrike">
              <a:solidFill>
                <a:schemeClr val="dk1"/>
              </a:solidFill>
              <a:latin typeface="Calibri"/>
              <a:ea typeface="Calibri"/>
              <a:cs typeface="Calibri"/>
              <a:sym typeface="Calibri"/>
            </a:endParaRPr>
          </a:p>
        </p:txBody>
      </p:sp>
      <p:sp>
        <p:nvSpPr>
          <p:cNvPr id="203" name="Google Shape;203;p14"/>
          <p:cNvSpPr/>
          <p:nvPr/>
        </p:nvSpPr>
        <p:spPr>
          <a:xfrm>
            <a:off x="9542621" y="2755702"/>
            <a:ext cx="3234214" cy="347186"/>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1F1E1E"/>
              </a:buClr>
              <a:buSzPts val="2187"/>
              <a:buFont typeface="Alexandria"/>
              <a:buNone/>
            </a:pPr>
            <a:r>
              <a:rPr b="1" i="0" lang="en-US" sz="2187" u="none" cap="none" strike="noStrike">
                <a:solidFill>
                  <a:srgbClr val="1F1E1E"/>
                </a:solidFill>
                <a:latin typeface="Alexandria"/>
                <a:ea typeface="Alexandria"/>
                <a:cs typeface="Alexandria"/>
                <a:sym typeface="Alexandria"/>
              </a:rPr>
              <a:t>Collaborative Research</a:t>
            </a:r>
            <a:endParaRPr b="0" i="0" sz="2187" u="none" cap="none" strike="noStrike">
              <a:solidFill>
                <a:schemeClr val="dk1"/>
              </a:solidFill>
              <a:latin typeface="Calibri"/>
              <a:ea typeface="Calibri"/>
              <a:cs typeface="Calibri"/>
              <a:sym typeface="Calibri"/>
            </a:endParaRPr>
          </a:p>
        </p:txBody>
      </p:sp>
      <p:sp>
        <p:nvSpPr>
          <p:cNvPr id="204" name="Google Shape;204;p14"/>
          <p:cNvSpPr/>
          <p:nvPr/>
        </p:nvSpPr>
        <p:spPr>
          <a:xfrm>
            <a:off x="9542621" y="3325058"/>
            <a:ext cx="3341608" cy="3198614"/>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B3535"/>
              </a:buClr>
              <a:buSzPts val="1750"/>
              <a:buFont typeface="Sora"/>
              <a:buNone/>
            </a:pPr>
            <a:r>
              <a:rPr b="0" i="0" lang="en-US" sz="1750" u="none" cap="none" strike="noStrike">
                <a:solidFill>
                  <a:srgbClr val="3B3535"/>
                </a:solidFill>
                <a:latin typeface="Sora"/>
                <a:ea typeface="Sora"/>
                <a:cs typeface="Sora"/>
                <a:sym typeface="Sora"/>
              </a:rPr>
              <a:t>Fostering interdisciplinary collaborations with biologists, computer scientists, and domain experts to continuously improve the image processing methods and expand the applications of this project.</a:t>
            </a:r>
            <a:endParaRPr b="0" i="0" sz="1750" u="none" cap="none" strike="noStrike">
              <a:solidFill>
                <a:schemeClr val="dk1"/>
              </a:solidFill>
              <a:latin typeface="Calibri"/>
              <a:ea typeface="Calibri"/>
              <a:cs typeface="Calibri"/>
              <a:sym typeface="Calibri"/>
            </a:endParaRPr>
          </a:p>
        </p:txBody>
      </p:sp>
      <p:pic>
        <p:nvPicPr>
          <p:cNvPr descr="preencoded.png" id="205" name="Google Shape;205;p14">
            <a:hlinkClick r:id="rId3"/>
          </p:cNvPr>
          <p:cNvPicPr preferRelativeResize="0"/>
          <p:nvPr/>
        </p:nvPicPr>
        <p:blipFill rotWithShape="1">
          <a:blip r:embed="rId4">
            <a:alphaModFix/>
          </a:blip>
          <a:srcRect b="0" l="0" r="0" t="0"/>
          <a:stretch/>
        </p:blipFill>
        <p:spPr>
          <a:xfrm>
            <a:off x="12242153" y="7589520"/>
            <a:ext cx="2296807" cy="54864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 name="Shape 30"/>
        <p:cNvGrpSpPr/>
        <p:nvPr/>
      </p:nvGrpSpPr>
      <p:grpSpPr>
        <a:xfrm>
          <a:off x="0" y="0"/>
          <a:ext cx="0" cy="0"/>
          <a:chOff x="0" y="0"/>
          <a:chExt cx="0" cy="0"/>
        </a:xfrm>
      </p:grpSpPr>
      <p:sp>
        <p:nvSpPr>
          <p:cNvPr id="31" name="Google Shape;31;p4"/>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3" name="Google Shape;33;p4"/>
          <p:cNvPicPr preferRelativeResize="0"/>
          <p:nvPr/>
        </p:nvPicPr>
        <p:blipFill rotWithShape="1">
          <a:blip r:embed="rId3">
            <a:alphaModFix/>
          </a:blip>
          <a:srcRect b="0" l="0" r="0" t="0"/>
          <a:stretch/>
        </p:blipFill>
        <p:spPr>
          <a:xfrm>
            <a:off x="-7620" y="0"/>
            <a:ext cx="3657600" cy="8229600"/>
          </a:xfrm>
          <a:prstGeom prst="rect">
            <a:avLst/>
          </a:prstGeom>
          <a:noFill/>
          <a:ln>
            <a:noFill/>
          </a:ln>
        </p:spPr>
      </p:pic>
      <p:sp>
        <p:nvSpPr>
          <p:cNvPr id="34" name="Google Shape;34;p4"/>
          <p:cNvSpPr/>
          <p:nvPr/>
        </p:nvSpPr>
        <p:spPr>
          <a:xfrm>
            <a:off x="4490799" y="1515666"/>
            <a:ext cx="7882652" cy="694373"/>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1F1E1E"/>
              </a:buClr>
              <a:buSzPts val="4374"/>
              <a:buFont typeface="Alexandria"/>
              <a:buNone/>
            </a:pPr>
            <a:r>
              <a:rPr b="1" i="0" lang="en-US" sz="4374" u="none" cap="none" strike="noStrike">
                <a:solidFill>
                  <a:srgbClr val="1F1E1E"/>
                </a:solidFill>
                <a:latin typeface="Alexandria"/>
                <a:ea typeface="Alexandria"/>
                <a:cs typeface="Alexandria"/>
                <a:sym typeface="Alexandria"/>
              </a:rPr>
              <a:t>Setting up the Environment</a:t>
            </a:r>
            <a:endParaRPr b="0" i="0" sz="4374" u="none" cap="none" strike="noStrike">
              <a:solidFill>
                <a:schemeClr val="dk1"/>
              </a:solidFill>
              <a:latin typeface="Calibri"/>
              <a:ea typeface="Calibri"/>
              <a:cs typeface="Calibri"/>
              <a:sym typeface="Calibri"/>
            </a:endParaRPr>
          </a:p>
        </p:txBody>
      </p:sp>
      <p:sp>
        <p:nvSpPr>
          <p:cNvPr id="35" name="Google Shape;35;p4"/>
          <p:cNvSpPr/>
          <p:nvPr/>
        </p:nvSpPr>
        <p:spPr>
          <a:xfrm>
            <a:off x="4490799" y="2716887"/>
            <a:ext cx="499943" cy="499943"/>
          </a:xfrm>
          <a:prstGeom prst="roundRect">
            <a:avLst>
              <a:gd fmla="val 20000" name="adj"/>
            </a:avLst>
          </a:prstGeom>
          <a:solidFill>
            <a:srgbClr val="D5DCF6"/>
          </a:solidFill>
          <a:ln cap="flat" cmpd="sng" w="9525">
            <a:solidFill>
              <a:srgbClr val="BBC2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a:off x="4675227" y="2758559"/>
            <a:ext cx="131088" cy="416481"/>
          </a:xfrm>
          <a:prstGeom prst="rect">
            <a:avLst/>
          </a:prstGeom>
          <a:noFill/>
          <a:ln>
            <a:noFill/>
          </a:ln>
        </p:spPr>
        <p:txBody>
          <a:bodyPr anchorCtr="0" anchor="t" bIns="45700" lIns="91425" spcFirstLastPara="1" rIns="91425" wrap="square" tIns="45700">
            <a:noAutofit/>
          </a:bodyPr>
          <a:lstStyle/>
          <a:p>
            <a:pPr indent="0" lvl="0" marL="0" marR="0" rtl="0" algn="ctr">
              <a:lnSpc>
                <a:spcPct val="125038"/>
              </a:lnSpc>
              <a:spcBef>
                <a:spcPts val="0"/>
              </a:spcBef>
              <a:spcAft>
                <a:spcPts val="0"/>
              </a:spcAft>
              <a:buClr>
                <a:srgbClr val="3B3535"/>
              </a:buClr>
              <a:buSzPts val="2624"/>
              <a:buFont typeface="Alexandria"/>
              <a:buNone/>
            </a:pPr>
            <a:r>
              <a:rPr b="1" i="0" lang="en-US" sz="2624" u="none" cap="none" strike="noStrike">
                <a:solidFill>
                  <a:srgbClr val="3B3535"/>
                </a:solidFill>
                <a:latin typeface="Alexandria"/>
                <a:ea typeface="Alexandria"/>
                <a:cs typeface="Alexandria"/>
                <a:sym typeface="Alexandria"/>
              </a:rPr>
              <a:t>1</a:t>
            </a:r>
            <a:endParaRPr b="0" i="0" sz="2624" u="none" cap="none" strike="noStrike">
              <a:solidFill>
                <a:schemeClr val="dk1"/>
              </a:solidFill>
              <a:latin typeface="Calibri"/>
              <a:ea typeface="Calibri"/>
              <a:cs typeface="Calibri"/>
              <a:sym typeface="Calibri"/>
            </a:endParaRPr>
          </a:p>
        </p:txBody>
      </p:sp>
      <p:sp>
        <p:nvSpPr>
          <p:cNvPr id="37" name="Google Shape;37;p4"/>
          <p:cNvSpPr/>
          <p:nvPr/>
        </p:nvSpPr>
        <p:spPr>
          <a:xfrm>
            <a:off x="5212913" y="2793206"/>
            <a:ext cx="3354705" cy="347186"/>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3B3535"/>
              </a:buClr>
              <a:buSzPts val="2187"/>
              <a:buFont typeface="Alexandria"/>
              <a:buNone/>
            </a:pPr>
            <a:r>
              <a:rPr b="1" i="0" lang="en-US" sz="2187" u="none" cap="none" strike="noStrike">
                <a:solidFill>
                  <a:srgbClr val="3B3535"/>
                </a:solidFill>
                <a:latin typeface="Alexandria"/>
                <a:ea typeface="Alexandria"/>
                <a:cs typeface="Alexandria"/>
                <a:sym typeface="Alexandria"/>
              </a:rPr>
              <a:t>Clearing the Workspace</a:t>
            </a:r>
            <a:endParaRPr b="0" i="0" sz="2187" u="none" cap="none" strike="noStrike">
              <a:solidFill>
                <a:schemeClr val="dk1"/>
              </a:solidFill>
              <a:latin typeface="Calibri"/>
              <a:ea typeface="Calibri"/>
              <a:cs typeface="Calibri"/>
              <a:sym typeface="Calibri"/>
            </a:endParaRPr>
          </a:p>
        </p:txBody>
      </p:sp>
      <p:sp>
        <p:nvSpPr>
          <p:cNvPr id="38" name="Google Shape;38;p4"/>
          <p:cNvSpPr/>
          <p:nvPr/>
        </p:nvSpPr>
        <p:spPr>
          <a:xfrm>
            <a:off x="5212913" y="3273623"/>
            <a:ext cx="3820001" cy="1421606"/>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B3535"/>
              </a:buClr>
              <a:buSzPts val="1750"/>
              <a:buFont typeface="Sora"/>
              <a:buNone/>
            </a:pPr>
            <a:r>
              <a:rPr b="0" i="0" lang="en-US" sz="1750" u="none" cap="none" strike="noStrike">
                <a:solidFill>
                  <a:srgbClr val="3B3535"/>
                </a:solidFill>
                <a:latin typeface="Sora"/>
                <a:ea typeface="Sora"/>
                <a:cs typeface="Sora"/>
                <a:sym typeface="Sora"/>
              </a:rPr>
              <a:t>The code starts by clearing the console, variables, and closing any open figures to ensure a clean working environment.</a:t>
            </a:r>
            <a:endParaRPr b="0" i="0" sz="1750" u="none" cap="none" strike="noStrike">
              <a:solidFill>
                <a:schemeClr val="dk1"/>
              </a:solidFill>
              <a:latin typeface="Calibri"/>
              <a:ea typeface="Calibri"/>
              <a:cs typeface="Calibri"/>
              <a:sym typeface="Calibri"/>
            </a:endParaRPr>
          </a:p>
        </p:txBody>
      </p:sp>
      <p:sp>
        <p:nvSpPr>
          <p:cNvPr id="39" name="Google Shape;39;p4"/>
          <p:cNvSpPr/>
          <p:nvPr/>
        </p:nvSpPr>
        <p:spPr>
          <a:xfrm>
            <a:off x="9255085" y="2716887"/>
            <a:ext cx="499943" cy="499943"/>
          </a:xfrm>
          <a:prstGeom prst="roundRect">
            <a:avLst>
              <a:gd fmla="val 20000" name="adj"/>
            </a:avLst>
          </a:prstGeom>
          <a:solidFill>
            <a:srgbClr val="D5DCF6"/>
          </a:solidFill>
          <a:ln cap="flat" cmpd="sng" w="9525">
            <a:solidFill>
              <a:srgbClr val="BBC2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a:off x="9405461" y="2758559"/>
            <a:ext cx="199072" cy="416481"/>
          </a:xfrm>
          <a:prstGeom prst="rect">
            <a:avLst/>
          </a:prstGeom>
          <a:noFill/>
          <a:ln>
            <a:noFill/>
          </a:ln>
        </p:spPr>
        <p:txBody>
          <a:bodyPr anchorCtr="0" anchor="t" bIns="45700" lIns="91425" spcFirstLastPara="1" rIns="91425" wrap="square" tIns="45700">
            <a:noAutofit/>
          </a:bodyPr>
          <a:lstStyle/>
          <a:p>
            <a:pPr indent="0" lvl="0" marL="0" marR="0" rtl="0" algn="ctr">
              <a:lnSpc>
                <a:spcPct val="125038"/>
              </a:lnSpc>
              <a:spcBef>
                <a:spcPts val="0"/>
              </a:spcBef>
              <a:spcAft>
                <a:spcPts val="0"/>
              </a:spcAft>
              <a:buClr>
                <a:srgbClr val="3B3535"/>
              </a:buClr>
              <a:buSzPts val="2624"/>
              <a:buFont typeface="Alexandria"/>
              <a:buNone/>
            </a:pPr>
            <a:r>
              <a:rPr b="1" i="0" lang="en-US" sz="2624" u="none" cap="none" strike="noStrike">
                <a:solidFill>
                  <a:srgbClr val="3B3535"/>
                </a:solidFill>
                <a:latin typeface="Alexandria"/>
                <a:ea typeface="Alexandria"/>
                <a:cs typeface="Alexandria"/>
                <a:sym typeface="Alexandria"/>
              </a:rPr>
              <a:t>2</a:t>
            </a:r>
            <a:endParaRPr b="0" i="0" sz="2624" u="none" cap="none" strike="noStrike">
              <a:solidFill>
                <a:schemeClr val="dk1"/>
              </a:solidFill>
              <a:latin typeface="Calibri"/>
              <a:ea typeface="Calibri"/>
              <a:cs typeface="Calibri"/>
              <a:sym typeface="Calibri"/>
            </a:endParaRPr>
          </a:p>
        </p:txBody>
      </p:sp>
      <p:sp>
        <p:nvSpPr>
          <p:cNvPr id="41" name="Google Shape;41;p4"/>
          <p:cNvSpPr/>
          <p:nvPr/>
        </p:nvSpPr>
        <p:spPr>
          <a:xfrm>
            <a:off x="9977199" y="2793206"/>
            <a:ext cx="2777490" cy="347186"/>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3B3535"/>
              </a:buClr>
              <a:buSzPts val="2187"/>
              <a:buFont typeface="Alexandria"/>
              <a:buNone/>
            </a:pPr>
            <a:r>
              <a:rPr b="1" i="0" lang="en-US" sz="2187" u="none" cap="none" strike="noStrike">
                <a:solidFill>
                  <a:srgbClr val="3B3535"/>
                </a:solidFill>
                <a:latin typeface="Alexandria"/>
                <a:ea typeface="Alexandria"/>
                <a:cs typeface="Alexandria"/>
                <a:sym typeface="Alexandria"/>
              </a:rPr>
              <a:t>Defining Variables</a:t>
            </a:r>
            <a:endParaRPr b="0" i="0" sz="2187" u="none" cap="none" strike="noStrike">
              <a:solidFill>
                <a:schemeClr val="dk1"/>
              </a:solidFill>
              <a:latin typeface="Calibri"/>
              <a:ea typeface="Calibri"/>
              <a:cs typeface="Calibri"/>
              <a:sym typeface="Calibri"/>
            </a:endParaRPr>
          </a:p>
        </p:txBody>
      </p:sp>
      <p:sp>
        <p:nvSpPr>
          <p:cNvPr id="42" name="Google Shape;42;p4"/>
          <p:cNvSpPr/>
          <p:nvPr/>
        </p:nvSpPr>
        <p:spPr>
          <a:xfrm>
            <a:off x="9977199" y="3273623"/>
            <a:ext cx="3820001" cy="1777008"/>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B3535"/>
              </a:buClr>
              <a:buSzPts val="1750"/>
              <a:buFont typeface="Sora"/>
              <a:buNone/>
            </a:pPr>
            <a:r>
              <a:rPr b="0" i="0" lang="en-US" sz="1750" u="none" cap="none" strike="noStrike">
                <a:solidFill>
                  <a:srgbClr val="3B3535"/>
                </a:solidFill>
                <a:latin typeface="Sora"/>
                <a:ea typeface="Sora"/>
                <a:cs typeface="Sora"/>
                <a:sym typeface="Sora"/>
              </a:rPr>
              <a:t>Key variables are set, such as frames per second (fps), input/output folders, and the image file extension, to streamline the image processing workflow.</a:t>
            </a:r>
            <a:endParaRPr b="0" i="0" sz="1750" u="none" cap="none" strike="noStrike">
              <a:solidFill>
                <a:schemeClr val="dk1"/>
              </a:solidFill>
              <a:latin typeface="Calibri"/>
              <a:ea typeface="Calibri"/>
              <a:cs typeface="Calibri"/>
              <a:sym typeface="Calibri"/>
            </a:endParaRPr>
          </a:p>
        </p:txBody>
      </p:sp>
      <p:sp>
        <p:nvSpPr>
          <p:cNvPr id="43" name="Google Shape;43;p4"/>
          <p:cNvSpPr/>
          <p:nvPr/>
        </p:nvSpPr>
        <p:spPr>
          <a:xfrm>
            <a:off x="4490799" y="5446395"/>
            <a:ext cx="499943" cy="499943"/>
          </a:xfrm>
          <a:prstGeom prst="roundRect">
            <a:avLst>
              <a:gd fmla="val 20000" name="adj"/>
            </a:avLst>
          </a:prstGeom>
          <a:solidFill>
            <a:srgbClr val="D5DCF6"/>
          </a:solidFill>
          <a:ln cap="flat" cmpd="sng" w="9525">
            <a:solidFill>
              <a:srgbClr val="BBC2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a:off x="4641056" y="5488067"/>
            <a:ext cx="199311" cy="416481"/>
          </a:xfrm>
          <a:prstGeom prst="rect">
            <a:avLst/>
          </a:prstGeom>
          <a:noFill/>
          <a:ln>
            <a:noFill/>
          </a:ln>
        </p:spPr>
        <p:txBody>
          <a:bodyPr anchorCtr="0" anchor="t" bIns="45700" lIns="91425" spcFirstLastPara="1" rIns="91425" wrap="square" tIns="45700">
            <a:noAutofit/>
          </a:bodyPr>
          <a:lstStyle/>
          <a:p>
            <a:pPr indent="0" lvl="0" marL="0" marR="0" rtl="0" algn="ctr">
              <a:lnSpc>
                <a:spcPct val="125038"/>
              </a:lnSpc>
              <a:spcBef>
                <a:spcPts val="0"/>
              </a:spcBef>
              <a:spcAft>
                <a:spcPts val="0"/>
              </a:spcAft>
              <a:buClr>
                <a:srgbClr val="3B3535"/>
              </a:buClr>
              <a:buSzPts val="2624"/>
              <a:buFont typeface="Alexandria"/>
              <a:buNone/>
            </a:pPr>
            <a:r>
              <a:rPr b="1" i="0" lang="en-US" sz="2624" u="none" cap="none" strike="noStrike">
                <a:solidFill>
                  <a:srgbClr val="3B3535"/>
                </a:solidFill>
                <a:latin typeface="Alexandria"/>
                <a:ea typeface="Alexandria"/>
                <a:cs typeface="Alexandria"/>
                <a:sym typeface="Alexandria"/>
              </a:rPr>
              <a:t>3</a:t>
            </a:r>
            <a:endParaRPr b="0" i="0" sz="2624" u="none" cap="none" strike="noStrike">
              <a:solidFill>
                <a:schemeClr val="dk1"/>
              </a:solidFill>
              <a:latin typeface="Calibri"/>
              <a:ea typeface="Calibri"/>
              <a:cs typeface="Calibri"/>
              <a:sym typeface="Calibri"/>
            </a:endParaRPr>
          </a:p>
        </p:txBody>
      </p:sp>
      <p:sp>
        <p:nvSpPr>
          <p:cNvPr id="45" name="Google Shape;45;p4"/>
          <p:cNvSpPr/>
          <p:nvPr/>
        </p:nvSpPr>
        <p:spPr>
          <a:xfrm>
            <a:off x="5212913" y="5522714"/>
            <a:ext cx="3546753" cy="347186"/>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3B3535"/>
              </a:buClr>
              <a:buSzPts val="2187"/>
              <a:buFont typeface="Alexandria"/>
              <a:buNone/>
            </a:pPr>
            <a:r>
              <a:rPr b="1" i="0" lang="en-US" sz="2187" u="none" cap="none" strike="noStrike">
                <a:solidFill>
                  <a:srgbClr val="3B3535"/>
                </a:solidFill>
                <a:latin typeface="Alexandria"/>
                <a:ea typeface="Alexandria"/>
                <a:cs typeface="Alexandria"/>
                <a:sym typeface="Alexandria"/>
              </a:rPr>
              <a:t>Loading Example Images</a:t>
            </a:r>
            <a:endParaRPr b="0" i="0" sz="2187" u="none" cap="none" strike="noStrike">
              <a:solidFill>
                <a:schemeClr val="dk1"/>
              </a:solidFill>
              <a:latin typeface="Calibri"/>
              <a:ea typeface="Calibri"/>
              <a:cs typeface="Calibri"/>
              <a:sym typeface="Calibri"/>
            </a:endParaRPr>
          </a:p>
        </p:txBody>
      </p:sp>
      <p:sp>
        <p:nvSpPr>
          <p:cNvPr id="46" name="Google Shape;46;p4"/>
          <p:cNvSpPr/>
          <p:nvPr/>
        </p:nvSpPr>
        <p:spPr>
          <a:xfrm>
            <a:off x="5212913" y="6003131"/>
            <a:ext cx="8584287" cy="710803"/>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B3535"/>
              </a:buClr>
              <a:buSzPts val="1750"/>
              <a:buFont typeface="Sora"/>
              <a:buNone/>
            </a:pPr>
            <a:r>
              <a:rPr b="0" i="0" lang="en-US" sz="1750" u="none" cap="none" strike="noStrike">
                <a:solidFill>
                  <a:srgbClr val="3B3535"/>
                </a:solidFill>
                <a:latin typeface="Sora"/>
                <a:ea typeface="Sora"/>
                <a:cs typeface="Sora"/>
                <a:sym typeface="Sora"/>
              </a:rPr>
              <a:t>The code loads an example image from the specified folder, which will be used for the subsequent image processing steps.</a:t>
            </a:r>
            <a:endParaRPr b="0" i="0" sz="1750" u="none" cap="none" strike="noStrike">
              <a:solidFill>
                <a:schemeClr val="dk1"/>
              </a:solidFill>
              <a:latin typeface="Calibri"/>
              <a:ea typeface="Calibri"/>
              <a:cs typeface="Calibri"/>
              <a:sym typeface="Calibri"/>
            </a:endParaRPr>
          </a:p>
        </p:txBody>
      </p:sp>
      <p:pic>
        <p:nvPicPr>
          <p:cNvPr descr="preencoded.png" id="47" name="Google Shape;47;p4">
            <a:hlinkClick r:id="rId4"/>
          </p:cNvPr>
          <p:cNvPicPr preferRelativeResize="0"/>
          <p:nvPr/>
        </p:nvPicPr>
        <p:blipFill rotWithShape="1">
          <a:blip r:embed="rId5">
            <a:alphaModFix/>
          </a:blip>
          <a:srcRect b="0" l="0" r="0" t="0"/>
          <a:stretch/>
        </p:blipFill>
        <p:spPr>
          <a:xfrm>
            <a:off x="12242153" y="7589520"/>
            <a:ext cx="2296807" cy="54864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 name="Shape 52"/>
        <p:cNvGrpSpPr/>
        <p:nvPr/>
      </p:nvGrpSpPr>
      <p:grpSpPr>
        <a:xfrm>
          <a:off x="0" y="0"/>
          <a:ext cx="0" cy="0"/>
          <a:chOff x="0" y="0"/>
          <a:chExt cx="0" cy="0"/>
        </a:xfrm>
      </p:grpSpPr>
      <p:sp>
        <p:nvSpPr>
          <p:cNvPr id="53" name="Google Shape;53;p5"/>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5"/>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5"/>
          <p:cNvSpPr/>
          <p:nvPr/>
        </p:nvSpPr>
        <p:spPr>
          <a:xfrm>
            <a:off x="1760220" y="1865471"/>
            <a:ext cx="8037671" cy="694373"/>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1F1E1E"/>
              </a:buClr>
              <a:buSzPts val="4374"/>
              <a:buFont typeface="Alexandria"/>
              <a:buNone/>
            </a:pPr>
            <a:r>
              <a:rPr b="1" i="0" lang="en-US" sz="4374" u="none" cap="none" strike="noStrike">
                <a:solidFill>
                  <a:srgbClr val="1F1E1E"/>
                </a:solidFill>
                <a:latin typeface="Alexandria"/>
                <a:ea typeface="Alexandria"/>
                <a:cs typeface="Alexandria"/>
                <a:sym typeface="Alexandria"/>
              </a:rPr>
              <a:t>Exploring Image Histograms</a:t>
            </a:r>
            <a:endParaRPr b="0" i="0" sz="4374" u="none" cap="none" strike="noStrike">
              <a:solidFill>
                <a:schemeClr val="dk1"/>
              </a:solidFill>
              <a:latin typeface="Calibri"/>
              <a:ea typeface="Calibri"/>
              <a:cs typeface="Calibri"/>
              <a:sym typeface="Calibri"/>
            </a:endParaRPr>
          </a:p>
        </p:txBody>
      </p:sp>
      <p:sp>
        <p:nvSpPr>
          <p:cNvPr id="56" name="Google Shape;56;p5"/>
          <p:cNvSpPr/>
          <p:nvPr/>
        </p:nvSpPr>
        <p:spPr>
          <a:xfrm>
            <a:off x="1760220" y="3115270"/>
            <a:ext cx="4951809" cy="694373"/>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1F1E1E"/>
              </a:buClr>
              <a:buSzPts val="2187"/>
              <a:buFont typeface="Alexandria"/>
              <a:buNone/>
            </a:pPr>
            <a:r>
              <a:rPr b="1" i="0" lang="en-US" sz="2187" u="none" cap="none" strike="noStrike">
                <a:solidFill>
                  <a:srgbClr val="1F1E1E"/>
                </a:solidFill>
                <a:latin typeface="Alexandria"/>
                <a:ea typeface="Alexandria"/>
                <a:cs typeface="Alexandria"/>
                <a:sym typeface="Alexandria"/>
              </a:rPr>
              <a:t>Understanding Intensity Distribution</a:t>
            </a:r>
            <a:endParaRPr b="0" i="0" sz="2187" u="none" cap="none" strike="noStrike">
              <a:solidFill>
                <a:schemeClr val="dk1"/>
              </a:solidFill>
              <a:latin typeface="Calibri"/>
              <a:ea typeface="Calibri"/>
              <a:cs typeface="Calibri"/>
              <a:sym typeface="Calibri"/>
            </a:endParaRPr>
          </a:p>
        </p:txBody>
      </p:sp>
      <p:sp>
        <p:nvSpPr>
          <p:cNvPr id="57" name="Google Shape;57;p5"/>
          <p:cNvSpPr/>
          <p:nvPr/>
        </p:nvSpPr>
        <p:spPr>
          <a:xfrm>
            <a:off x="1760220" y="4031813"/>
            <a:ext cx="4951809" cy="2132409"/>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B3535"/>
              </a:buClr>
              <a:buSzPts val="1750"/>
              <a:buFont typeface="Sora"/>
              <a:buNone/>
            </a:pPr>
            <a:r>
              <a:rPr b="0" i="0" lang="en-US" sz="1750" u="none" cap="none" strike="noStrike">
                <a:solidFill>
                  <a:srgbClr val="3B3535"/>
                </a:solidFill>
                <a:latin typeface="Sora"/>
                <a:ea typeface="Sora"/>
                <a:cs typeface="Sora"/>
                <a:sym typeface="Sora"/>
              </a:rPr>
              <a:t>The code displays the histogram of the original image, which helps to understand the distribution of pixel intensities. This information is crucial for selecting appropriate thresholding methods in the next step.</a:t>
            </a:r>
            <a:endParaRPr b="0" i="0" sz="1750" u="none" cap="none" strike="noStrike">
              <a:solidFill>
                <a:schemeClr val="dk1"/>
              </a:solidFill>
              <a:latin typeface="Calibri"/>
              <a:ea typeface="Calibri"/>
              <a:cs typeface="Calibri"/>
              <a:sym typeface="Calibri"/>
            </a:endParaRPr>
          </a:p>
        </p:txBody>
      </p:sp>
      <p:sp>
        <p:nvSpPr>
          <p:cNvPr id="58" name="Google Shape;58;p5"/>
          <p:cNvSpPr/>
          <p:nvPr/>
        </p:nvSpPr>
        <p:spPr>
          <a:xfrm>
            <a:off x="7261622" y="3115270"/>
            <a:ext cx="3783925" cy="347186"/>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1F1E1E"/>
              </a:buClr>
              <a:buSzPts val="2187"/>
              <a:buFont typeface="Alexandria"/>
              <a:buNone/>
            </a:pPr>
            <a:r>
              <a:rPr b="1" i="0" lang="en-US" sz="2187" u="none" cap="none" strike="noStrike">
                <a:solidFill>
                  <a:srgbClr val="1F1E1E"/>
                </a:solidFill>
                <a:latin typeface="Alexandria"/>
                <a:ea typeface="Alexandria"/>
                <a:cs typeface="Alexandria"/>
                <a:sym typeface="Alexandria"/>
              </a:rPr>
              <a:t>Preparing for Thresholding</a:t>
            </a:r>
            <a:endParaRPr b="0" i="0" sz="2187" u="none" cap="none" strike="noStrike">
              <a:solidFill>
                <a:schemeClr val="dk1"/>
              </a:solidFill>
              <a:latin typeface="Calibri"/>
              <a:ea typeface="Calibri"/>
              <a:cs typeface="Calibri"/>
              <a:sym typeface="Calibri"/>
            </a:endParaRPr>
          </a:p>
        </p:txBody>
      </p:sp>
      <p:sp>
        <p:nvSpPr>
          <p:cNvPr id="59" name="Google Shape;59;p5"/>
          <p:cNvSpPr/>
          <p:nvPr/>
        </p:nvSpPr>
        <p:spPr>
          <a:xfrm>
            <a:off x="7261622" y="3684627"/>
            <a:ext cx="5616059" cy="1777008"/>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B3535"/>
              </a:buClr>
              <a:buSzPts val="1750"/>
              <a:buFont typeface="Sora"/>
              <a:buNone/>
            </a:pPr>
            <a:r>
              <a:rPr b="0" i="0" lang="en-US" sz="1750" u="none" cap="none" strike="noStrike">
                <a:solidFill>
                  <a:srgbClr val="3B3535"/>
                </a:solidFill>
                <a:latin typeface="Sora"/>
                <a:ea typeface="Sora"/>
                <a:cs typeface="Sora"/>
                <a:sym typeface="Sora"/>
              </a:rPr>
              <a:t>Analyzing the histogram provides insights into the image's contrast and the potential challenges in separating the foreground (cells) from the background. This knowledge guides the selection of thresholding techniques.</a:t>
            </a:r>
            <a:endParaRPr b="0" i="0" sz="1750" u="none" cap="none" strike="noStrike">
              <a:solidFill>
                <a:schemeClr val="dk1"/>
              </a:solidFill>
              <a:latin typeface="Calibri"/>
              <a:ea typeface="Calibri"/>
              <a:cs typeface="Calibri"/>
              <a:sym typeface="Calibri"/>
            </a:endParaRPr>
          </a:p>
        </p:txBody>
      </p:sp>
      <p:pic>
        <p:nvPicPr>
          <p:cNvPr descr="preencoded.png" id="60" name="Google Shape;60;p5">
            <a:hlinkClick r:id="rId3"/>
          </p:cNvPr>
          <p:cNvPicPr preferRelativeResize="0"/>
          <p:nvPr/>
        </p:nvPicPr>
        <p:blipFill rotWithShape="1">
          <a:blip r:embed="rId4">
            <a:alphaModFix/>
          </a:blip>
          <a:srcRect b="0" l="0" r="0" t="0"/>
          <a:stretch/>
        </p:blipFill>
        <p:spPr>
          <a:xfrm>
            <a:off x="12242153" y="7589520"/>
            <a:ext cx="2296807" cy="54864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6"/>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p:nvPr/>
        </p:nvSpPr>
        <p:spPr>
          <a:xfrm>
            <a:off x="1760220" y="1389221"/>
            <a:ext cx="7063978" cy="694373"/>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1F1E1E"/>
              </a:buClr>
              <a:buSzPts val="4374"/>
              <a:buFont typeface="Alexandria"/>
              <a:buNone/>
            </a:pPr>
            <a:r>
              <a:rPr b="1" i="0" lang="en-US" sz="4374" u="none" cap="none" strike="noStrike">
                <a:solidFill>
                  <a:srgbClr val="1F1E1E"/>
                </a:solidFill>
                <a:latin typeface="Alexandria"/>
                <a:ea typeface="Alexandria"/>
                <a:cs typeface="Alexandria"/>
                <a:sym typeface="Alexandria"/>
              </a:rPr>
              <a:t>Thresholding Techniques</a:t>
            </a:r>
            <a:endParaRPr b="0" i="0" sz="4374" u="none" cap="none" strike="noStrike">
              <a:solidFill>
                <a:schemeClr val="dk1"/>
              </a:solidFill>
              <a:latin typeface="Calibri"/>
              <a:ea typeface="Calibri"/>
              <a:cs typeface="Calibri"/>
              <a:sym typeface="Calibri"/>
            </a:endParaRPr>
          </a:p>
        </p:txBody>
      </p:sp>
      <p:sp>
        <p:nvSpPr>
          <p:cNvPr id="69" name="Google Shape;69;p6"/>
          <p:cNvSpPr/>
          <p:nvPr/>
        </p:nvSpPr>
        <p:spPr>
          <a:xfrm>
            <a:off x="1760220" y="2616756"/>
            <a:ext cx="5283994" cy="2132409"/>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B3535"/>
              </a:buClr>
              <a:buSzPts val="1750"/>
              <a:buFont typeface="Sora"/>
              <a:buNone/>
            </a:pPr>
            <a:r>
              <a:rPr b="0" i="0" lang="en-US" sz="1750" u="none" cap="none" strike="noStrike">
                <a:solidFill>
                  <a:srgbClr val="3B3535"/>
                </a:solidFill>
                <a:latin typeface="Sora"/>
                <a:ea typeface="Sora"/>
                <a:cs typeface="Sora"/>
                <a:sym typeface="Sora"/>
              </a:rPr>
              <a:t>The image histogram provides crucial insights into the pixel intensity distribution within the cell images. By analyzing the histogram, we can identify optimal thresholding methods to effectively separate the foreground cells from the background.</a:t>
            </a:r>
            <a:endParaRPr b="0" i="0" sz="1750" u="none" cap="none" strike="noStrike">
              <a:solidFill>
                <a:schemeClr val="dk1"/>
              </a:solidFill>
              <a:latin typeface="Calibri"/>
              <a:ea typeface="Calibri"/>
              <a:cs typeface="Calibri"/>
              <a:sym typeface="Calibri"/>
            </a:endParaRPr>
          </a:p>
        </p:txBody>
      </p:sp>
      <p:sp>
        <p:nvSpPr>
          <p:cNvPr id="70" name="Google Shape;70;p6"/>
          <p:cNvSpPr/>
          <p:nvPr/>
        </p:nvSpPr>
        <p:spPr>
          <a:xfrm>
            <a:off x="1760220" y="4949071"/>
            <a:ext cx="5283994" cy="1421606"/>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B3535"/>
              </a:buClr>
              <a:buSzPts val="1750"/>
              <a:buFont typeface="Sora"/>
              <a:buNone/>
            </a:pPr>
            <a:r>
              <a:rPr b="0" i="0" lang="en-US" sz="1750" u="none" cap="none" strike="noStrike">
                <a:solidFill>
                  <a:srgbClr val="3B3535"/>
                </a:solidFill>
                <a:latin typeface="Sora"/>
                <a:ea typeface="Sora"/>
                <a:cs typeface="Sora"/>
                <a:sym typeface="Sora"/>
              </a:rPr>
              <a:t>Selecting the right thresholding approach is essential for creating high-quality binary representations of the cells, setting the stage for further analysis and feature extraction.</a:t>
            </a:r>
            <a:endParaRPr b="0" i="0" sz="1750" u="none" cap="none" strike="noStrike">
              <a:solidFill>
                <a:schemeClr val="dk1"/>
              </a:solidFill>
              <a:latin typeface="Calibri"/>
              <a:ea typeface="Calibri"/>
              <a:cs typeface="Calibri"/>
              <a:sym typeface="Calibri"/>
            </a:endParaRPr>
          </a:p>
        </p:txBody>
      </p:sp>
      <p:pic>
        <p:nvPicPr>
          <p:cNvPr descr="preencoded.png" id="71" name="Google Shape;71;p6"/>
          <p:cNvPicPr preferRelativeResize="0"/>
          <p:nvPr/>
        </p:nvPicPr>
        <p:blipFill rotWithShape="1">
          <a:blip r:embed="rId3">
            <a:alphaModFix/>
          </a:blip>
          <a:srcRect b="0" l="0" r="0" t="0"/>
          <a:stretch/>
        </p:blipFill>
        <p:spPr>
          <a:xfrm>
            <a:off x="7593806" y="2666762"/>
            <a:ext cx="5283994" cy="3923586"/>
          </a:xfrm>
          <a:prstGeom prst="rect">
            <a:avLst/>
          </a:prstGeom>
          <a:noFill/>
          <a:ln>
            <a:noFill/>
          </a:ln>
        </p:spPr>
      </p:pic>
      <p:pic>
        <p:nvPicPr>
          <p:cNvPr descr="preencoded.png" id="72" name="Google Shape;72;p6">
            <a:hlinkClick r:id="rId4"/>
          </p:cNvPr>
          <p:cNvPicPr preferRelativeResize="0"/>
          <p:nvPr/>
        </p:nvPicPr>
        <p:blipFill rotWithShape="1">
          <a:blip r:embed="rId5">
            <a:alphaModFix/>
          </a:blip>
          <a:srcRect b="0" l="0" r="0" t="0"/>
          <a:stretch/>
        </p:blipFill>
        <p:spPr>
          <a:xfrm>
            <a:off x="12242153" y="7589520"/>
            <a:ext cx="2296807" cy="54864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7"/>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7"/>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80" name="Google Shape;80;p7"/>
          <p:cNvPicPr preferRelativeResize="0"/>
          <p:nvPr/>
        </p:nvPicPr>
        <p:blipFill rotWithShape="1">
          <a:blip r:embed="rId3">
            <a:alphaModFix/>
          </a:blip>
          <a:srcRect b="0" l="0" r="0" t="0"/>
          <a:stretch/>
        </p:blipFill>
        <p:spPr>
          <a:xfrm>
            <a:off x="-7620" y="0"/>
            <a:ext cx="3657600" cy="8229600"/>
          </a:xfrm>
          <a:prstGeom prst="rect">
            <a:avLst/>
          </a:prstGeom>
          <a:noFill/>
          <a:ln>
            <a:noFill/>
          </a:ln>
        </p:spPr>
      </p:pic>
      <p:sp>
        <p:nvSpPr>
          <p:cNvPr id="81" name="Google Shape;81;p7"/>
          <p:cNvSpPr/>
          <p:nvPr/>
        </p:nvSpPr>
        <p:spPr>
          <a:xfrm>
            <a:off x="4490799" y="747713"/>
            <a:ext cx="7063978" cy="694373"/>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1F1E1E"/>
              </a:buClr>
              <a:buSzPts val="4374"/>
              <a:buFont typeface="Alexandria"/>
              <a:buNone/>
            </a:pPr>
            <a:r>
              <a:rPr b="1" i="0" lang="en-US" sz="4374" u="none" cap="none" strike="noStrike">
                <a:solidFill>
                  <a:srgbClr val="1F1E1E"/>
                </a:solidFill>
                <a:latin typeface="Alexandria"/>
                <a:ea typeface="Alexandria"/>
                <a:cs typeface="Alexandria"/>
                <a:sym typeface="Alexandria"/>
              </a:rPr>
              <a:t>Thresholding Techniques</a:t>
            </a:r>
            <a:endParaRPr b="0" i="0" sz="4374" u="none" cap="none" strike="noStrike">
              <a:solidFill>
                <a:schemeClr val="dk1"/>
              </a:solidFill>
              <a:latin typeface="Calibri"/>
              <a:ea typeface="Calibri"/>
              <a:cs typeface="Calibri"/>
              <a:sym typeface="Calibri"/>
            </a:endParaRPr>
          </a:p>
        </p:txBody>
      </p:sp>
      <p:sp>
        <p:nvSpPr>
          <p:cNvPr id="82" name="Google Shape;82;p7"/>
          <p:cNvSpPr/>
          <p:nvPr/>
        </p:nvSpPr>
        <p:spPr>
          <a:xfrm>
            <a:off x="4801910" y="1775341"/>
            <a:ext cx="44410" cy="5706427"/>
          </a:xfrm>
          <a:prstGeom prst="roundRect">
            <a:avLst>
              <a:gd fmla="val 225151" name="adj"/>
            </a:avLst>
          </a:prstGeom>
          <a:solidFill>
            <a:srgbClr val="BBC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7"/>
          <p:cNvSpPr/>
          <p:nvPr/>
        </p:nvSpPr>
        <p:spPr>
          <a:xfrm>
            <a:off x="5074027" y="2176641"/>
            <a:ext cx="777597" cy="44410"/>
          </a:xfrm>
          <a:prstGeom prst="roundRect">
            <a:avLst>
              <a:gd fmla="val 225151" name="adj"/>
            </a:avLst>
          </a:prstGeom>
          <a:solidFill>
            <a:srgbClr val="BBC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7"/>
          <p:cNvSpPr/>
          <p:nvPr/>
        </p:nvSpPr>
        <p:spPr>
          <a:xfrm>
            <a:off x="4574084" y="1948934"/>
            <a:ext cx="499943" cy="499943"/>
          </a:xfrm>
          <a:prstGeom prst="roundRect">
            <a:avLst>
              <a:gd fmla="val 20000" name="adj"/>
            </a:avLst>
          </a:prstGeom>
          <a:solidFill>
            <a:srgbClr val="D5DCF6"/>
          </a:solidFill>
          <a:ln cap="flat" cmpd="sng" w="9525">
            <a:solidFill>
              <a:srgbClr val="BBC2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7"/>
          <p:cNvSpPr/>
          <p:nvPr/>
        </p:nvSpPr>
        <p:spPr>
          <a:xfrm>
            <a:off x="4758511" y="1990606"/>
            <a:ext cx="131088" cy="416481"/>
          </a:xfrm>
          <a:prstGeom prst="rect">
            <a:avLst/>
          </a:prstGeom>
          <a:noFill/>
          <a:ln>
            <a:noFill/>
          </a:ln>
        </p:spPr>
        <p:txBody>
          <a:bodyPr anchorCtr="0" anchor="t" bIns="45700" lIns="91425" spcFirstLastPara="1" rIns="91425" wrap="square" tIns="45700">
            <a:noAutofit/>
          </a:bodyPr>
          <a:lstStyle/>
          <a:p>
            <a:pPr indent="0" lvl="0" marL="0" marR="0" rtl="0" algn="ctr">
              <a:lnSpc>
                <a:spcPct val="125038"/>
              </a:lnSpc>
              <a:spcBef>
                <a:spcPts val="0"/>
              </a:spcBef>
              <a:spcAft>
                <a:spcPts val="0"/>
              </a:spcAft>
              <a:buClr>
                <a:srgbClr val="3B3535"/>
              </a:buClr>
              <a:buSzPts val="2624"/>
              <a:buFont typeface="Alexandria"/>
              <a:buNone/>
            </a:pPr>
            <a:r>
              <a:rPr b="1" i="0" lang="en-US" sz="2624" u="none" cap="none" strike="noStrike">
                <a:solidFill>
                  <a:srgbClr val="3B3535"/>
                </a:solidFill>
                <a:latin typeface="Alexandria"/>
                <a:ea typeface="Alexandria"/>
                <a:cs typeface="Alexandria"/>
                <a:sym typeface="Alexandria"/>
              </a:rPr>
              <a:t>1</a:t>
            </a:r>
            <a:endParaRPr b="0" i="0" sz="2624" u="none" cap="none" strike="noStrike">
              <a:solidFill>
                <a:schemeClr val="dk1"/>
              </a:solidFill>
              <a:latin typeface="Calibri"/>
              <a:ea typeface="Calibri"/>
              <a:cs typeface="Calibri"/>
              <a:sym typeface="Calibri"/>
            </a:endParaRPr>
          </a:p>
        </p:txBody>
      </p:sp>
      <p:sp>
        <p:nvSpPr>
          <p:cNvPr id="86" name="Google Shape;86;p7"/>
          <p:cNvSpPr/>
          <p:nvPr/>
        </p:nvSpPr>
        <p:spPr>
          <a:xfrm>
            <a:off x="6046113" y="1997512"/>
            <a:ext cx="2777490" cy="347186"/>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3B3535"/>
              </a:buClr>
              <a:buSzPts val="2187"/>
              <a:buFont typeface="Alexandria"/>
              <a:buNone/>
            </a:pPr>
            <a:r>
              <a:rPr b="1" i="0" lang="en-US" sz="2187" u="none" cap="none" strike="noStrike">
                <a:solidFill>
                  <a:srgbClr val="3B3535"/>
                </a:solidFill>
                <a:latin typeface="Alexandria"/>
                <a:ea typeface="Alexandria"/>
                <a:cs typeface="Alexandria"/>
                <a:sym typeface="Alexandria"/>
              </a:rPr>
              <a:t>Otsu's Method</a:t>
            </a:r>
            <a:endParaRPr b="0" i="0" sz="2187" u="none" cap="none" strike="noStrike">
              <a:solidFill>
                <a:schemeClr val="dk1"/>
              </a:solidFill>
              <a:latin typeface="Calibri"/>
              <a:ea typeface="Calibri"/>
              <a:cs typeface="Calibri"/>
              <a:sym typeface="Calibri"/>
            </a:endParaRPr>
          </a:p>
        </p:txBody>
      </p:sp>
      <p:sp>
        <p:nvSpPr>
          <p:cNvPr id="87" name="Google Shape;87;p7"/>
          <p:cNvSpPr/>
          <p:nvPr/>
        </p:nvSpPr>
        <p:spPr>
          <a:xfrm>
            <a:off x="6046113" y="2477929"/>
            <a:ext cx="7751088" cy="1066205"/>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B3535"/>
              </a:buClr>
              <a:buSzPts val="1750"/>
              <a:buFont typeface="Sora"/>
              <a:buNone/>
            </a:pPr>
            <a:r>
              <a:rPr b="0" i="0" lang="en-US" sz="1750" u="none" cap="none" strike="noStrike">
                <a:solidFill>
                  <a:srgbClr val="3B3535"/>
                </a:solidFill>
                <a:latin typeface="Sora"/>
                <a:ea typeface="Sora"/>
                <a:cs typeface="Sora"/>
                <a:sym typeface="Sora"/>
              </a:rPr>
              <a:t>Otsu's method is an automatic thresholding technique that minimizes the intra-class variance, effectively separating the foreground (cells) from the background.</a:t>
            </a:r>
            <a:endParaRPr b="0" i="0" sz="1750" u="none" cap="none" strike="noStrike">
              <a:solidFill>
                <a:schemeClr val="dk1"/>
              </a:solidFill>
              <a:latin typeface="Calibri"/>
              <a:ea typeface="Calibri"/>
              <a:cs typeface="Calibri"/>
              <a:sym typeface="Calibri"/>
            </a:endParaRPr>
          </a:p>
        </p:txBody>
      </p:sp>
      <p:sp>
        <p:nvSpPr>
          <p:cNvPr id="88" name="Google Shape;88;p7"/>
          <p:cNvSpPr/>
          <p:nvPr/>
        </p:nvSpPr>
        <p:spPr>
          <a:xfrm>
            <a:off x="5074027" y="4389775"/>
            <a:ext cx="777597" cy="44410"/>
          </a:xfrm>
          <a:prstGeom prst="roundRect">
            <a:avLst>
              <a:gd fmla="val 225151" name="adj"/>
            </a:avLst>
          </a:prstGeom>
          <a:solidFill>
            <a:srgbClr val="BBC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7"/>
          <p:cNvSpPr/>
          <p:nvPr/>
        </p:nvSpPr>
        <p:spPr>
          <a:xfrm>
            <a:off x="4574084" y="4162068"/>
            <a:ext cx="499943" cy="499943"/>
          </a:xfrm>
          <a:prstGeom prst="roundRect">
            <a:avLst>
              <a:gd fmla="val 20000" name="adj"/>
            </a:avLst>
          </a:prstGeom>
          <a:solidFill>
            <a:srgbClr val="D5DCF6"/>
          </a:solidFill>
          <a:ln cap="flat" cmpd="sng" w="9525">
            <a:solidFill>
              <a:srgbClr val="BBC2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7"/>
          <p:cNvSpPr/>
          <p:nvPr/>
        </p:nvSpPr>
        <p:spPr>
          <a:xfrm>
            <a:off x="4724460" y="4203740"/>
            <a:ext cx="199072" cy="416481"/>
          </a:xfrm>
          <a:prstGeom prst="rect">
            <a:avLst/>
          </a:prstGeom>
          <a:noFill/>
          <a:ln>
            <a:noFill/>
          </a:ln>
        </p:spPr>
        <p:txBody>
          <a:bodyPr anchorCtr="0" anchor="t" bIns="45700" lIns="91425" spcFirstLastPara="1" rIns="91425" wrap="square" tIns="45700">
            <a:noAutofit/>
          </a:bodyPr>
          <a:lstStyle/>
          <a:p>
            <a:pPr indent="0" lvl="0" marL="0" marR="0" rtl="0" algn="ctr">
              <a:lnSpc>
                <a:spcPct val="125038"/>
              </a:lnSpc>
              <a:spcBef>
                <a:spcPts val="0"/>
              </a:spcBef>
              <a:spcAft>
                <a:spcPts val="0"/>
              </a:spcAft>
              <a:buClr>
                <a:srgbClr val="3B3535"/>
              </a:buClr>
              <a:buSzPts val="2624"/>
              <a:buFont typeface="Alexandria"/>
              <a:buNone/>
            </a:pPr>
            <a:r>
              <a:rPr b="1" i="0" lang="en-US" sz="2624" u="none" cap="none" strike="noStrike">
                <a:solidFill>
                  <a:srgbClr val="3B3535"/>
                </a:solidFill>
                <a:latin typeface="Alexandria"/>
                <a:ea typeface="Alexandria"/>
                <a:cs typeface="Alexandria"/>
                <a:sym typeface="Alexandria"/>
              </a:rPr>
              <a:t>2</a:t>
            </a:r>
            <a:endParaRPr b="0" i="0" sz="2624" u="none" cap="none" strike="noStrike">
              <a:solidFill>
                <a:schemeClr val="dk1"/>
              </a:solidFill>
              <a:latin typeface="Calibri"/>
              <a:ea typeface="Calibri"/>
              <a:cs typeface="Calibri"/>
              <a:sym typeface="Calibri"/>
            </a:endParaRPr>
          </a:p>
        </p:txBody>
      </p:sp>
      <p:sp>
        <p:nvSpPr>
          <p:cNvPr id="91" name="Google Shape;91;p7"/>
          <p:cNvSpPr/>
          <p:nvPr/>
        </p:nvSpPr>
        <p:spPr>
          <a:xfrm>
            <a:off x="6046113" y="4210645"/>
            <a:ext cx="2977872" cy="347186"/>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3B3535"/>
              </a:buClr>
              <a:buSzPts val="2187"/>
              <a:buFont typeface="Alexandria"/>
              <a:buNone/>
            </a:pPr>
            <a:r>
              <a:rPr b="1" i="0" lang="en-US" sz="2187" u="none" cap="none" strike="noStrike">
                <a:solidFill>
                  <a:srgbClr val="3B3535"/>
                </a:solidFill>
                <a:latin typeface="Alexandria"/>
                <a:ea typeface="Alexandria"/>
                <a:cs typeface="Alexandria"/>
                <a:sym typeface="Alexandria"/>
              </a:rPr>
              <a:t>Median Thresholding</a:t>
            </a:r>
            <a:endParaRPr b="0" i="0" sz="2187" u="none" cap="none" strike="noStrike">
              <a:solidFill>
                <a:schemeClr val="dk1"/>
              </a:solidFill>
              <a:latin typeface="Calibri"/>
              <a:ea typeface="Calibri"/>
              <a:cs typeface="Calibri"/>
              <a:sym typeface="Calibri"/>
            </a:endParaRPr>
          </a:p>
        </p:txBody>
      </p:sp>
      <p:sp>
        <p:nvSpPr>
          <p:cNvPr id="92" name="Google Shape;92;p7"/>
          <p:cNvSpPr/>
          <p:nvPr/>
        </p:nvSpPr>
        <p:spPr>
          <a:xfrm>
            <a:off x="6046113" y="4691063"/>
            <a:ext cx="7751088" cy="710803"/>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B3535"/>
              </a:buClr>
              <a:buSzPts val="1750"/>
              <a:buFont typeface="Sora"/>
              <a:buNone/>
            </a:pPr>
            <a:r>
              <a:rPr b="0" i="0" lang="en-US" sz="1750" u="none" cap="none" strike="noStrike">
                <a:solidFill>
                  <a:srgbClr val="3B3535"/>
                </a:solidFill>
                <a:latin typeface="Sora"/>
                <a:ea typeface="Sora"/>
                <a:cs typeface="Sora"/>
                <a:sym typeface="Sora"/>
              </a:rPr>
              <a:t>Median thresholding uses the median value of pixel intensities as the threshold, providing a robust approach to binarizing the image.</a:t>
            </a:r>
            <a:endParaRPr b="0" i="0" sz="1750" u="none" cap="none" strike="noStrike">
              <a:solidFill>
                <a:schemeClr val="dk1"/>
              </a:solidFill>
              <a:latin typeface="Calibri"/>
              <a:ea typeface="Calibri"/>
              <a:cs typeface="Calibri"/>
              <a:sym typeface="Calibri"/>
            </a:endParaRPr>
          </a:p>
        </p:txBody>
      </p:sp>
      <p:sp>
        <p:nvSpPr>
          <p:cNvPr id="93" name="Google Shape;93;p7"/>
          <p:cNvSpPr/>
          <p:nvPr/>
        </p:nvSpPr>
        <p:spPr>
          <a:xfrm>
            <a:off x="5074027" y="6247507"/>
            <a:ext cx="777597" cy="44410"/>
          </a:xfrm>
          <a:prstGeom prst="roundRect">
            <a:avLst>
              <a:gd fmla="val 225151" name="adj"/>
            </a:avLst>
          </a:prstGeom>
          <a:solidFill>
            <a:srgbClr val="BBC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p:cNvSpPr/>
          <p:nvPr/>
        </p:nvSpPr>
        <p:spPr>
          <a:xfrm>
            <a:off x="4574084" y="6019800"/>
            <a:ext cx="499943" cy="499943"/>
          </a:xfrm>
          <a:prstGeom prst="roundRect">
            <a:avLst>
              <a:gd fmla="val 20000" name="adj"/>
            </a:avLst>
          </a:prstGeom>
          <a:solidFill>
            <a:srgbClr val="D5DCF6"/>
          </a:solidFill>
          <a:ln cap="flat" cmpd="sng" w="9525">
            <a:solidFill>
              <a:srgbClr val="BBC2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p:cNvSpPr/>
          <p:nvPr/>
        </p:nvSpPr>
        <p:spPr>
          <a:xfrm>
            <a:off x="4724340" y="6061472"/>
            <a:ext cx="199311" cy="416481"/>
          </a:xfrm>
          <a:prstGeom prst="rect">
            <a:avLst/>
          </a:prstGeom>
          <a:noFill/>
          <a:ln>
            <a:noFill/>
          </a:ln>
        </p:spPr>
        <p:txBody>
          <a:bodyPr anchorCtr="0" anchor="t" bIns="45700" lIns="91425" spcFirstLastPara="1" rIns="91425" wrap="square" tIns="45700">
            <a:noAutofit/>
          </a:bodyPr>
          <a:lstStyle/>
          <a:p>
            <a:pPr indent="0" lvl="0" marL="0" marR="0" rtl="0" algn="ctr">
              <a:lnSpc>
                <a:spcPct val="125038"/>
              </a:lnSpc>
              <a:spcBef>
                <a:spcPts val="0"/>
              </a:spcBef>
              <a:spcAft>
                <a:spcPts val="0"/>
              </a:spcAft>
              <a:buClr>
                <a:srgbClr val="3B3535"/>
              </a:buClr>
              <a:buSzPts val="2624"/>
              <a:buFont typeface="Alexandria"/>
              <a:buNone/>
            </a:pPr>
            <a:r>
              <a:rPr b="1" i="0" lang="en-US" sz="2624" u="none" cap="none" strike="noStrike">
                <a:solidFill>
                  <a:srgbClr val="3B3535"/>
                </a:solidFill>
                <a:latin typeface="Alexandria"/>
                <a:ea typeface="Alexandria"/>
                <a:cs typeface="Alexandria"/>
                <a:sym typeface="Alexandria"/>
              </a:rPr>
              <a:t>3</a:t>
            </a:r>
            <a:endParaRPr b="0" i="0" sz="2624" u="none" cap="none" strike="noStrike">
              <a:solidFill>
                <a:schemeClr val="dk1"/>
              </a:solidFill>
              <a:latin typeface="Calibri"/>
              <a:ea typeface="Calibri"/>
              <a:cs typeface="Calibri"/>
              <a:sym typeface="Calibri"/>
            </a:endParaRPr>
          </a:p>
        </p:txBody>
      </p:sp>
      <p:sp>
        <p:nvSpPr>
          <p:cNvPr id="96" name="Google Shape;96;p7"/>
          <p:cNvSpPr/>
          <p:nvPr/>
        </p:nvSpPr>
        <p:spPr>
          <a:xfrm>
            <a:off x="6046113" y="6068378"/>
            <a:ext cx="2777490" cy="347186"/>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3B3535"/>
              </a:buClr>
              <a:buSzPts val="2187"/>
              <a:buFont typeface="Alexandria"/>
              <a:buNone/>
            </a:pPr>
            <a:r>
              <a:rPr b="1" i="0" lang="en-US" sz="2187" u="none" cap="none" strike="noStrike">
                <a:solidFill>
                  <a:srgbClr val="3B3535"/>
                </a:solidFill>
                <a:latin typeface="Alexandria"/>
                <a:ea typeface="Alexandria"/>
                <a:cs typeface="Alexandria"/>
                <a:sym typeface="Alexandria"/>
              </a:rPr>
              <a:t>Mean Thresholding</a:t>
            </a:r>
            <a:endParaRPr b="0" i="0" sz="2187" u="none" cap="none" strike="noStrike">
              <a:solidFill>
                <a:schemeClr val="dk1"/>
              </a:solidFill>
              <a:latin typeface="Calibri"/>
              <a:ea typeface="Calibri"/>
              <a:cs typeface="Calibri"/>
              <a:sym typeface="Calibri"/>
            </a:endParaRPr>
          </a:p>
        </p:txBody>
      </p:sp>
      <p:sp>
        <p:nvSpPr>
          <p:cNvPr id="97" name="Google Shape;97;p7"/>
          <p:cNvSpPr/>
          <p:nvPr/>
        </p:nvSpPr>
        <p:spPr>
          <a:xfrm>
            <a:off x="6046113" y="6548795"/>
            <a:ext cx="7751088" cy="710803"/>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B3535"/>
              </a:buClr>
              <a:buSzPts val="1750"/>
              <a:buFont typeface="Sora"/>
              <a:buNone/>
            </a:pPr>
            <a:r>
              <a:rPr b="0" i="0" lang="en-US" sz="1750" u="none" cap="none" strike="noStrike">
                <a:solidFill>
                  <a:srgbClr val="3B3535"/>
                </a:solidFill>
                <a:latin typeface="Sora"/>
                <a:ea typeface="Sora"/>
                <a:cs typeface="Sora"/>
                <a:sym typeface="Sora"/>
              </a:rPr>
              <a:t>Mean thresholding is based on the average pixel intensity, which can be useful for images with a more uniform intensity distribution.</a:t>
            </a:r>
            <a:endParaRPr b="0" i="0" sz="1750" u="none" cap="none" strike="noStrike">
              <a:solidFill>
                <a:schemeClr val="dk1"/>
              </a:solidFill>
              <a:latin typeface="Calibri"/>
              <a:ea typeface="Calibri"/>
              <a:cs typeface="Calibri"/>
              <a:sym typeface="Calibri"/>
            </a:endParaRPr>
          </a:p>
        </p:txBody>
      </p:sp>
      <p:pic>
        <p:nvPicPr>
          <p:cNvPr descr="preencoded.png" id="98" name="Google Shape;98;p7">
            <a:hlinkClick r:id="rId4"/>
          </p:cNvPr>
          <p:cNvPicPr preferRelativeResize="0"/>
          <p:nvPr/>
        </p:nvPicPr>
        <p:blipFill rotWithShape="1">
          <a:blip r:embed="rId5">
            <a:alphaModFix/>
          </a:blip>
          <a:srcRect b="0" l="0" r="0" t="0"/>
          <a:stretch/>
        </p:blipFill>
        <p:spPr>
          <a:xfrm>
            <a:off x="12242153" y="7589520"/>
            <a:ext cx="2296807" cy="54864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8"/>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p:cNvSpPr/>
          <p:nvPr/>
        </p:nvSpPr>
        <p:spPr>
          <a:xfrm>
            <a:off x="1795939" y="609005"/>
            <a:ext cx="10156984" cy="689967"/>
          </a:xfrm>
          <a:prstGeom prst="rect">
            <a:avLst/>
          </a:prstGeom>
          <a:noFill/>
          <a:ln>
            <a:noFill/>
          </a:ln>
        </p:spPr>
        <p:txBody>
          <a:bodyPr anchorCtr="0" anchor="t" bIns="45700" lIns="91425" spcFirstLastPara="1" rIns="91425" wrap="square" tIns="45700">
            <a:noAutofit/>
          </a:bodyPr>
          <a:lstStyle/>
          <a:p>
            <a:pPr indent="0" lvl="0" marL="0" marR="0" rtl="0" algn="l">
              <a:lnSpc>
                <a:spcPct val="124988"/>
              </a:lnSpc>
              <a:spcBef>
                <a:spcPts val="0"/>
              </a:spcBef>
              <a:spcAft>
                <a:spcPts val="0"/>
              </a:spcAft>
              <a:buClr>
                <a:srgbClr val="1F1E1E"/>
              </a:buClr>
              <a:buSzPts val="4346"/>
              <a:buFont typeface="Alexandria"/>
              <a:buNone/>
            </a:pPr>
            <a:r>
              <a:rPr b="1" i="0" lang="en-US" sz="4346" u="none" cap="none" strike="noStrike">
                <a:solidFill>
                  <a:srgbClr val="1F1E1E"/>
                </a:solidFill>
                <a:latin typeface="Alexandria"/>
                <a:ea typeface="Alexandria"/>
                <a:cs typeface="Alexandria"/>
                <a:sym typeface="Alexandria"/>
              </a:rPr>
              <a:t>Evaluating Thresholding Techniques</a:t>
            </a:r>
            <a:endParaRPr b="0" i="0" sz="4346" u="none" cap="none" strike="noStrike">
              <a:solidFill>
                <a:schemeClr val="dk1"/>
              </a:solidFill>
              <a:latin typeface="Calibri"/>
              <a:ea typeface="Calibri"/>
              <a:cs typeface="Calibri"/>
              <a:sym typeface="Calibri"/>
            </a:endParaRPr>
          </a:p>
        </p:txBody>
      </p:sp>
      <p:sp>
        <p:nvSpPr>
          <p:cNvPr id="107" name="Google Shape;107;p8"/>
          <p:cNvSpPr/>
          <p:nvPr/>
        </p:nvSpPr>
        <p:spPr>
          <a:xfrm>
            <a:off x="1795939" y="1828681"/>
            <a:ext cx="3165991" cy="4590812"/>
          </a:xfrm>
          <a:prstGeom prst="rect">
            <a:avLst/>
          </a:prstGeom>
          <a:noFill/>
          <a:ln>
            <a:noFill/>
          </a:ln>
        </p:spPr>
        <p:txBody>
          <a:bodyPr anchorCtr="0" anchor="t" bIns="45700" lIns="91425" spcFirstLastPara="1" rIns="91425" wrap="square" tIns="45700">
            <a:noAutofit/>
          </a:bodyPr>
          <a:lstStyle/>
          <a:p>
            <a:pPr indent="0" lvl="0" marL="0" marR="0" rtl="0" algn="l">
              <a:lnSpc>
                <a:spcPct val="160103"/>
              </a:lnSpc>
              <a:spcBef>
                <a:spcPts val="0"/>
              </a:spcBef>
              <a:spcAft>
                <a:spcPts val="0"/>
              </a:spcAft>
              <a:buClr>
                <a:srgbClr val="3B3535"/>
              </a:buClr>
              <a:buSzPts val="1737"/>
              <a:buFont typeface="Sora"/>
              <a:buNone/>
            </a:pPr>
            <a:r>
              <a:rPr b="0" i="0" lang="en-US" sz="1737" u="none" cap="none" strike="noStrike">
                <a:solidFill>
                  <a:srgbClr val="3B3535"/>
                </a:solidFill>
                <a:latin typeface="Sora"/>
                <a:ea typeface="Sora"/>
                <a:cs typeface="Sora"/>
                <a:sym typeface="Sora"/>
              </a:rPr>
              <a:t>Otsu's method produces images with less noise, but it tends to detect fewer cells compared to other techniques. The median thresholding approach captures more cells, but the resulting binary images contain more noise. The mean thresholding method strikes a balance, detecting a moderate number of cells with reduced noise levels.</a:t>
            </a:r>
            <a:endParaRPr b="0" i="0" sz="1737" u="none" cap="none" strike="noStrike">
              <a:solidFill>
                <a:schemeClr val="dk1"/>
              </a:solidFill>
              <a:latin typeface="Calibri"/>
              <a:ea typeface="Calibri"/>
              <a:cs typeface="Calibri"/>
              <a:sym typeface="Calibri"/>
            </a:endParaRPr>
          </a:p>
        </p:txBody>
      </p:sp>
      <p:pic>
        <p:nvPicPr>
          <p:cNvPr descr="preencoded.png" id="108" name="Google Shape;108;p8"/>
          <p:cNvPicPr preferRelativeResize="0"/>
          <p:nvPr/>
        </p:nvPicPr>
        <p:blipFill rotWithShape="1">
          <a:blip r:embed="rId3">
            <a:alphaModFix/>
          </a:blip>
          <a:srcRect b="0" l="0" r="0" t="0"/>
          <a:stretch/>
        </p:blipFill>
        <p:spPr>
          <a:xfrm>
            <a:off x="5508188" y="1878330"/>
            <a:ext cx="7333655" cy="5493901"/>
          </a:xfrm>
          <a:prstGeom prst="rect">
            <a:avLst/>
          </a:prstGeom>
          <a:noFill/>
          <a:ln>
            <a:noFill/>
          </a:ln>
        </p:spPr>
      </p:pic>
      <p:pic>
        <p:nvPicPr>
          <p:cNvPr descr="preencoded.png" id="109" name="Google Shape;109;p8">
            <a:hlinkClick r:id="rId4"/>
          </p:cNvPr>
          <p:cNvPicPr preferRelativeResize="0"/>
          <p:nvPr/>
        </p:nvPicPr>
        <p:blipFill rotWithShape="1">
          <a:blip r:embed="rId5">
            <a:alphaModFix/>
          </a:blip>
          <a:srcRect b="0" l="0" r="0" t="0"/>
          <a:stretch/>
        </p:blipFill>
        <p:spPr>
          <a:xfrm>
            <a:off x="12242153" y="7589520"/>
            <a:ext cx="2296807" cy="54864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9"/>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p:cNvSpPr/>
          <p:nvPr/>
        </p:nvSpPr>
        <p:spPr>
          <a:xfrm>
            <a:off x="1760220" y="1653778"/>
            <a:ext cx="6551890" cy="694373"/>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1F1E1E"/>
              </a:buClr>
              <a:buSzPts val="4374"/>
              <a:buFont typeface="Alexandria"/>
              <a:buNone/>
            </a:pPr>
            <a:r>
              <a:rPr b="1" i="0" lang="en-US" sz="4374" u="none" cap="none" strike="noStrike">
                <a:solidFill>
                  <a:srgbClr val="1F1E1E"/>
                </a:solidFill>
                <a:latin typeface="Alexandria"/>
                <a:ea typeface="Alexandria"/>
                <a:cs typeface="Alexandria"/>
                <a:sym typeface="Alexandria"/>
              </a:rPr>
              <a:t>Refining Binary Images</a:t>
            </a:r>
            <a:endParaRPr b="0" i="0" sz="4374" u="none" cap="none" strike="noStrike">
              <a:solidFill>
                <a:schemeClr val="dk1"/>
              </a:solidFill>
              <a:latin typeface="Calibri"/>
              <a:ea typeface="Calibri"/>
              <a:cs typeface="Calibri"/>
              <a:sym typeface="Calibri"/>
            </a:endParaRPr>
          </a:p>
        </p:txBody>
      </p:sp>
      <p:sp>
        <p:nvSpPr>
          <p:cNvPr id="118" name="Google Shape;118;p9"/>
          <p:cNvSpPr/>
          <p:nvPr/>
        </p:nvSpPr>
        <p:spPr>
          <a:xfrm>
            <a:off x="1760220" y="2792492"/>
            <a:ext cx="3555206" cy="3783211"/>
          </a:xfrm>
          <a:prstGeom prst="roundRect">
            <a:avLst>
              <a:gd fmla="val 2812" name="adj"/>
            </a:avLst>
          </a:prstGeom>
          <a:solidFill>
            <a:srgbClr val="D5DCF6"/>
          </a:solidFill>
          <a:ln cap="flat" cmpd="sng" w="9525">
            <a:solidFill>
              <a:srgbClr val="BBC2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9"/>
          <p:cNvSpPr/>
          <p:nvPr/>
        </p:nvSpPr>
        <p:spPr>
          <a:xfrm>
            <a:off x="1990011" y="3022283"/>
            <a:ext cx="2777490" cy="347186"/>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3B3535"/>
              </a:buClr>
              <a:buSzPts val="2187"/>
              <a:buFont typeface="Alexandria"/>
              <a:buNone/>
            </a:pPr>
            <a:r>
              <a:rPr b="1" i="0" lang="en-US" sz="2187" u="none" cap="none" strike="noStrike">
                <a:solidFill>
                  <a:srgbClr val="3B3535"/>
                </a:solidFill>
                <a:latin typeface="Alexandria"/>
                <a:ea typeface="Alexandria"/>
                <a:cs typeface="Alexandria"/>
                <a:sym typeface="Alexandria"/>
              </a:rPr>
              <a:t>Median Filtering</a:t>
            </a:r>
            <a:endParaRPr b="0" i="0" sz="2187" u="none" cap="none" strike="noStrike">
              <a:solidFill>
                <a:schemeClr val="dk1"/>
              </a:solidFill>
              <a:latin typeface="Calibri"/>
              <a:ea typeface="Calibri"/>
              <a:cs typeface="Calibri"/>
              <a:sym typeface="Calibri"/>
            </a:endParaRPr>
          </a:p>
        </p:txBody>
      </p:sp>
      <p:sp>
        <p:nvSpPr>
          <p:cNvPr id="120" name="Google Shape;120;p9"/>
          <p:cNvSpPr/>
          <p:nvPr/>
        </p:nvSpPr>
        <p:spPr>
          <a:xfrm>
            <a:off x="1990011" y="3502700"/>
            <a:ext cx="3095625" cy="1777008"/>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B3535"/>
              </a:buClr>
              <a:buSzPts val="1750"/>
              <a:buFont typeface="Sora"/>
              <a:buNone/>
            </a:pPr>
            <a:r>
              <a:rPr b="0" i="0" lang="en-US" sz="1750" u="none" cap="none" strike="noStrike">
                <a:solidFill>
                  <a:srgbClr val="3B3535"/>
                </a:solidFill>
                <a:latin typeface="Sora"/>
                <a:ea typeface="Sora"/>
                <a:cs typeface="Sora"/>
                <a:sym typeface="Sora"/>
              </a:rPr>
              <a:t>Median filtering is applied to the binary images to remove noise and preserve the edges of the cell structures.</a:t>
            </a:r>
            <a:endParaRPr b="0" i="0" sz="1750" u="none" cap="none" strike="noStrike">
              <a:solidFill>
                <a:schemeClr val="dk1"/>
              </a:solidFill>
              <a:latin typeface="Calibri"/>
              <a:ea typeface="Calibri"/>
              <a:cs typeface="Calibri"/>
              <a:sym typeface="Calibri"/>
            </a:endParaRPr>
          </a:p>
        </p:txBody>
      </p:sp>
      <p:sp>
        <p:nvSpPr>
          <p:cNvPr id="121" name="Google Shape;121;p9"/>
          <p:cNvSpPr/>
          <p:nvPr/>
        </p:nvSpPr>
        <p:spPr>
          <a:xfrm>
            <a:off x="5537597" y="2792492"/>
            <a:ext cx="3555206" cy="3783211"/>
          </a:xfrm>
          <a:prstGeom prst="roundRect">
            <a:avLst>
              <a:gd fmla="val 2812" name="adj"/>
            </a:avLst>
          </a:prstGeom>
          <a:solidFill>
            <a:srgbClr val="D5DCF6"/>
          </a:solidFill>
          <a:ln cap="flat" cmpd="sng" w="9525">
            <a:solidFill>
              <a:srgbClr val="BBC2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9"/>
          <p:cNvSpPr/>
          <p:nvPr/>
        </p:nvSpPr>
        <p:spPr>
          <a:xfrm>
            <a:off x="5767387" y="3022283"/>
            <a:ext cx="3095625" cy="694373"/>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3B3535"/>
              </a:buClr>
              <a:buSzPts val="2187"/>
              <a:buFont typeface="Alexandria"/>
              <a:buNone/>
            </a:pPr>
            <a:r>
              <a:rPr b="1" i="0" lang="en-US" sz="2187" u="none" cap="none" strike="noStrike">
                <a:solidFill>
                  <a:srgbClr val="3B3535"/>
                </a:solidFill>
                <a:latin typeface="Alexandria"/>
                <a:ea typeface="Alexandria"/>
                <a:cs typeface="Alexandria"/>
                <a:sym typeface="Alexandria"/>
              </a:rPr>
              <a:t>Morphological Operations</a:t>
            </a:r>
            <a:endParaRPr b="0" i="0" sz="2187" u="none" cap="none" strike="noStrike">
              <a:solidFill>
                <a:schemeClr val="dk1"/>
              </a:solidFill>
              <a:latin typeface="Calibri"/>
              <a:ea typeface="Calibri"/>
              <a:cs typeface="Calibri"/>
              <a:sym typeface="Calibri"/>
            </a:endParaRPr>
          </a:p>
        </p:txBody>
      </p:sp>
      <p:sp>
        <p:nvSpPr>
          <p:cNvPr id="123" name="Google Shape;123;p9"/>
          <p:cNvSpPr/>
          <p:nvPr/>
        </p:nvSpPr>
        <p:spPr>
          <a:xfrm>
            <a:off x="5767387" y="3849886"/>
            <a:ext cx="3095625" cy="2487811"/>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B3535"/>
              </a:buClr>
              <a:buSzPts val="1750"/>
              <a:buFont typeface="Sora"/>
              <a:buNone/>
            </a:pPr>
            <a:r>
              <a:rPr b="0" i="0" lang="en-US" sz="1750" u="none" cap="none" strike="noStrike">
                <a:solidFill>
                  <a:srgbClr val="3B3535"/>
                </a:solidFill>
                <a:latin typeface="Sora"/>
                <a:ea typeface="Sora"/>
                <a:cs typeface="Sora"/>
                <a:sym typeface="Sora"/>
              </a:rPr>
              <a:t>Morphological operations, such as opening and closing, are used to further refine the binary images, removing noise and filling gaps within the cell structures.</a:t>
            </a:r>
            <a:endParaRPr b="0" i="0" sz="1750" u="none" cap="none" strike="noStrike">
              <a:solidFill>
                <a:schemeClr val="dk1"/>
              </a:solidFill>
              <a:latin typeface="Calibri"/>
              <a:ea typeface="Calibri"/>
              <a:cs typeface="Calibri"/>
              <a:sym typeface="Calibri"/>
            </a:endParaRPr>
          </a:p>
        </p:txBody>
      </p:sp>
      <p:sp>
        <p:nvSpPr>
          <p:cNvPr id="124" name="Google Shape;124;p9"/>
          <p:cNvSpPr/>
          <p:nvPr/>
        </p:nvSpPr>
        <p:spPr>
          <a:xfrm>
            <a:off x="9314974" y="2792492"/>
            <a:ext cx="3555206" cy="3783211"/>
          </a:xfrm>
          <a:prstGeom prst="roundRect">
            <a:avLst>
              <a:gd fmla="val 2812" name="adj"/>
            </a:avLst>
          </a:prstGeom>
          <a:solidFill>
            <a:srgbClr val="D5DCF6"/>
          </a:solidFill>
          <a:ln cap="flat" cmpd="sng" w="9525">
            <a:solidFill>
              <a:srgbClr val="BBC2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9"/>
          <p:cNvSpPr/>
          <p:nvPr/>
        </p:nvSpPr>
        <p:spPr>
          <a:xfrm>
            <a:off x="9544764" y="3022283"/>
            <a:ext cx="2777490" cy="347186"/>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3B3535"/>
              </a:buClr>
              <a:buSzPts val="2187"/>
              <a:buFont typeface="Alexandria"/>
              <a:buNone/>
            </a:pPr>
            <a:r>
              <a:rPr b="1" i="0" lang="en-US" sz="2187" u="none" cap="none" strike="noStrike">
                <a:solidFill>
                  <a:srgbClr val="3B3535"/>
                </a:solidFill>
                <a:latin typeface="Alexandria"/>
                <a:ea typeface="Alexandria"/>
                <a:cs typeface="Alexandria"/>
                <a:sym typeface="Alexandria"/>
              </a:rPr>
              <a:t>Hole Filling</a:t>
            </a:r>
            <a:endParaRPr b="0" i="0" sz="2187" u="none" cap="none" strike="noStrike">
              <a:solidFill>
                <a:schemeClr val="dk1"/>
              </a:solidFill>
              <a:latin typeface="Calibri"/>
              <a:ea typeface="Calibri"/>
              <a:cs typeface="Calibri"/>
              <a:sym typeface="Calibri"/>
            </a:endParaRPr>
          </a:p>
        </p:txBody>
      </p:sp>
      <p:sp>
        <p:nvSpPr>
          <p:cNvPr id="126" name="Google Shape;126;p9"/>
          <p:cNvSpPr/>
          <p:nvPr/>
        </p:nvSpPr>
        <p:spPr>
          <a:xfrm>
            <a:off x="9544764" y="3502700"/>
            <a:ext cx="3095625" cy="2843213"/>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3B3535"/>
              </a:buClr>
              <a:buSzPts val="1750"/>
              <a:buFont typeface="Sora"/>
              <a:buNone/>
            </a:pPr>
            <a:r>
              <a:rPr b="0" i="0" lang="en-US" sz="1750" u="none" cap="none" strike="noStrike">
                <a:solidFill>
                  <a:srgbClr val="3B3535"/>
                </a:solidFill>
                <a:latin typeface="Sora"/>
                <a:ea typeface="Sora"/>
                <a:cs typeface="Sora"/>
                <a:sym typeface="Sora"/>
              </a:rPr>
              <a:t>The hole filling process ensures that the binary objects (cells) are closed and do not contain any internal holes, providing a more accurate representation of the cell structures.</a:t>
            </a:r>
            <a:endParaRPr b="0" i="0" sz="1750" u="none" cap="none" strike="noStrike">
              <a:solidFill>
                <a:schemeClr val="dk1"/>
              </a:solidFill>
              <a:latin typeface="Calibri"/>
              <a:ea typeface="Calibri"/>
              <a:cs typeface="Calibri"/>
              <a:sym typeface="Calibri"/>
            </a:endParaRPr>
          </a:p>
        </p:txBody>
      </p:sp>
      <p:pic>
        <p:nvPicPr>
          <p:cNvPr descr="preencoded.png" id="127" name="Google Shape;127;p9">
            <a:hlinkClick r:id="rId3"/>
          </p:cNvPr>
          <p:cNvPicPr preferRelativeResize="0"/>
          <p:nvPr/>
        </p:nvPicPr>
        <p:blipFill rotWithShape="1">
          <a:blip r:embed="rId4">
            <a:alphaModFix/>
          </a:blip>
          <a:srcRect b="0" l="0" r="0" t="0"/>
          <a:stretch/>
        </p:blipFill>
        <p:spPr>
          <a:xfrm>
            <a:off x="12242153" y="7589520"/>
            <a:ext cx="2296807" cy="54864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0"/>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0"/>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0"/>
          <p:cNvSpPr/>
          <p:nvPr/>
        </p:nvSpPr>
        <p:spPr>
          <a:xfrm>
            <a:off x="2191941" y="564713"/>
            <a:ext cx="10246519" cy="1280636"/>
          </a:xfrm>
          <a:prstGeom prst="rect">
            <a:avLst/>
          </a:prstGeom>
          <a:noFill/>
          <a:ln>
            <a:noFill/>
          </a:ln>
        </p:spPr>
        <p:txBody>
          <a:bodyPr anchorCtr="0" anchor="t" bIns="45700" lIns="91425" spcFirstLastPara="1" rIns="91425" wrap="square" tIns="45700">
            <a:noAutofit/>
          </a:bodyPr>
          <a:lstStyle/>
          <a:p>
            <a:pPr indent="0" lvl="0" marL="0" marR="0" rtl="0" algn="l">
              <a:lnSpc>
                <a:spcPct val="125012"/>
              </a:lnSpc>
              <a:spcBef>
                <a:spcPts val="0"/>
              </a:spcBef>
              <a:spcAft>
                <a:spcPts val="0"/>
              </a:spcAft>
              <a:buClr>
                <a:srgbClr val="1F1E1E"/>
              </a:buClr>
              <a:buSzPts val="4034"/>
              <a:buFont typeface="Alexandria"/>
              <a:buNone/>
            </a:pPr>
            <a:r>
              <a:rPr b="1" i="0" lang="en-US" sz="4034" u="none" cap="none" strike="noStrike">
                <a:solidFill>
                  <a:srgbClr val="1F1E1E"/>
                </a:solidFill>
                <a:latin typeface="Alexandria"/>
                <a:ea typeface="Alexandria"/>
                <a:cs typeface="Alexandria"/>
                <a:sym typeface="Alexandria"/>
              </a:rPr>
              <a:t>Input and Output: Image Processing for Cell Analysis</a:t>
            </a:r>
            <a:endParaRPr b="0" i="0" sz="4034" u="none" cap="none" strike="noStrike">
              <a:solidFill>
                <a:schemeClr val="dk1"/>
              </a:solidFill>
              <a:latin typeface="Calibri"/>
              <a:ea typeface="Calibri"/>
              <a:cs typeface="Calibri"/>
              <a:sym typeface="Calibri"/>
            </a:endParaRPr>
          </a:p>
        </p:txBody>
      </p:sp>
      <p:pic>
        <p:nvPicPr>
          <p:cNvPr descr="preencoded.png" id="136" name="Google Shape;136;p10"/>
          <p:cNvPicPr preferRelativeResize="0"/>
          <p:nvPr/>
        </p:nvPicPr>
        <p:blipFill rotWithShape="1">
          <a:blip r:embed="rId3">
            <a:alphaModFix/>
          </a:blip>
          <a:srcRect b="0" l="0" r="0" t="0"/>
          <a:stretch/>
        </p:blipFill>
        <p:spPr>
          <a:xfrm>
            <a:off x="2191941" y="2255163"/>
            <a:ext cx="4969550" cy="3071336"/>
          </a:xfrm>
          <a:prstGeom prst="rect">
            <a:avLst/>
          </a:prstGeom>
          <a:noFill/>
          <a:ln>
            <a:noFill/>
          </a:ln>
        </p:spPr>
      </p:pic>
      <p:sp>
        <p:nvSpPr>
          <p:cNvPr id="137" name="Google Shape;137;p10"/>
          <p:cNvSpPr/>
          <p:nvPr/>
        </p:nvSpPr>
        <p:spPr>
          <a:xfrm>
            <a:off x="2191941" y="5582603"/>
            <a:ext cx="2561630" cy="320278"/>
          </a:xfrm>
          <a:prstGeom prst="rect">
            <a:avLst/>
          </a:prstGeom>
          <a:noFill/>
          <a:ln>
            <a:noFill/>
          </a:ln>
        </p:spPr>
        <p:txBody>
          <a:bodyPr anchorCtr="0" anchor="t" bIns="45700" lIns="91425" spcFirstLastPara="1" rIns="91425" wrap="square" tIns="45700">
            <a:noAutofit/>
          </a:bodyPr>
          <a:lstStyle/>
          <a:p>
            <a:pPr indent="0" lvl="0" marL="0" marR="0" rtl="0" algn="l">
              <a:lnSpc>
                <a:spcPct val="124987"/>
              </a:lnSpc>
              <a:spcBef>
                <a:spcPts val="0"/>
              </a:spcBef>
              <a:spcAft>
                <a:spcPts val="0"/>
              </a:spcAft>
              <a:buClr>
                <a:srgbClr val="3B3535"/>
              </a:buClr>
              <a:buSzPts val="2017"/>
              <a:buFont typeface="Alexandria"/>
              <a:buNone/>
            </a:pPr>
            <a:r>
              <a:rPr b="1" i="0" lang="en-US" sz="2017" u="none" cap="none" strike="noStrike">
                <a:solidFill>
                  <a:srgbClr val="3B3535"/>
                </a:solidFill>
                <a:latin typeface="Alexandria"/>
                <a:ea typeface="Alexandria"/>
                <a:cs typeface="Alexandria"/>
                <a:sym typeface="Alexandria"/>
              </a:rPr>
              <a:t>Original Cell Image</a:t>
            </a:r>
            <a:endParaRPr b="0" i="0" sz="2017" u="none" cap="none" strike="noStrike">
              <a:solidFill>
                <a:schemeClr val="dk1"/>
              </a:solidFill>
              <a:latin typeface="Calibri"/>
              <a:ea typeface="Calibri"/>
              <a:cs typeface="Calibri"/>
              <a:sym typeface="Calibri"/>
            </a:endParaRPr>
          </a:p>
        </p:txBody>
      </p:sp>
      <p:sp>
        <p:nvSpPr>
          <p:cNvPr id="138" name="Google Shape;138;p10"/>
          <p:cNvSpPr/>
          <p:nvPr/>
        </p:nvSpPr>
        <p:spPr>
          <a:xfrm>
            <a:off x="2191941" y="6025753"/>
            <a:ext cx="4969550" cy="1311116"/>
          </a:xfrm>
          <a:prstGeom prst="rect">
            <a:avLst/>
          </a:prstGeom>
          <a:noFill/>
          <a:ln>
            <a:noFill/>
          </a:ln>
        </p:spPr>
        <p:txBody>
          <a:bodyPr anchorCtr="0" anchor="t" bIns="45700" lIns="91425" spcFirstLastPara="1" rIns="91425" wrap="square" tIns="45700">
            <a:noAutofit/>
          </a:bodyPr>
          <a:lstStyle/>
          <a:p>
            <a:pPr indent="0" lvl="0" marL="0" marR="0" rtl="0" algn="l">
              <a:lnSpc>
                <a:spcPct val="159975"/>
              </a:lnSpc>
              <a:spcBef>
                <a:spcPts val="0"/>
              </a:spcBef>
              <a:spcAft>
                <a:spcPts val="0"/>
              </a:spcAft>
              <a:buClr>
                <a:srgbClr val="3B3535"/>
              </a:buClr>
              <a:buSzPts val="1614"/>
              <a:buFont typeface="Sora"/>
              <a:buNone/>
            </a:pPr>
            <a:r>
              <a:rPr b="0" i="0" lang="en-US" sz="1614" u="none" cap="none" strike="noStrike">
                <a:solidFill>
                  <a:srgbClr val="3B3535"/>
                </a:solidFill>
                <a:latin typeface="Sora"/>
                <a:ea typeface="Sora"/>
                <a:cs typeface="Sora"/>
                <a:sym typeface="Sora"/>
              </a:rPr>
              <a:t>The input image captured under a microscope displays the intricate details of biological cells, showcasing their diverse structures and features.</a:t>
            </a:r>
            <a:endParaRPr b="0" i="0" sz="1614" u="none" cap="none" strike="noStrike">
              <a:solidFill>
                <a:schemeClr val="dk1"/>
              </a:solidFill>
              <a:latin typeface="Calibri"/>
              <a:ea typeface="Calibri"/>
              <a:cs typeface="Calibri"/>
              <a:sym typeface="Calibri"/>
            </a:endParaRPr>
          </a:p>
        </p:txBody>
      </p:sp>
      <p:pic>
        <p:nvPicPr>
          <p:cNvPr descr="preencoded.png" id="139" name="Google Shape;139;p10"/>
          <p:cNvPicPr preferRelativeResize="0"/>
          <p:nvPr/>
        </p:nvPicPr>
        <p:blipFill rotWithShape="1">
          <a:blip r:embed="rId4">
            <a:alphaModFix/>
          </a:blip>
          <a:srcRect b="0" l="0" r="0" t="0"/>
          <a:stretch/>
        </p:blipFill>
        <p:spPr>
          <a:xfrm>
            <a:off x="7468791" y="2255163"/>
            <a:ext cx="4969669" cy="3071455"/>
          </a:xfrm>
          <a:prstGeom prst="rect">
            <a:avLst/>
          </a:prstGeom>
          <a:noFill/>
          <a:ln>
            <a:noFill/>
          </a:ln>
        </p:spPr>
      </p:pic>
      <p:sp>
        <p:nvSpPr>
          <p:cNvPr id="140" name="Google Shape;140;p10"/>
          <p:cNvSpPr/>
          <p:nvPr/>
        </p:nvSpPr>
        <p:spPr>
          <a:xfrm>
            <a:off x="7468791" y="5582722"/>
            <a:ext cx="2761893" cy="320278"/>
          </a:xfrm>
          <a:prstGeom prst="rect">
            <a:avLst/>
          </a:prstGeom>
          <a:noFill/>
          <a:ln>
            <a:noFill/>
          </a:ln>
        </p:spPr>
        <p:txBody>
          <a:bodyPr anchorCtr="0" anchor="t" bIns="45700" lIns="91425" spcFirstLastPara="1" rIns="91425" wrap="square" tIns="45700">
            <a:noAutofit/>
          </a:bodyPr>
          <a:lstStyle/>
          <a:p>
            <a:pPr indent="0" lvl="0" marL="0" marR="0" rtl="0" algn="l">
              <a:lnSpc>
                <a:spcPct val="124987"/>
              </a:lnSpc>
              <a:spcBef>
                <a:spcPts val="0"/>
              </a:spcBef>
              <a:spcAft>
                <a:spcPts val="0"/>
              </a:spcAft>
              <a:buClr>
                <a:srgbClr val="3B3535"/>
              </a:buClr>
              <a:buSzPts val="2017"/>
              <a:buFont typeface="Alexandria"/>
              <a:buNone/>
            </a:pPr>
            <a:r>
              <a:rPr b="1" i="0" lang="en-US" sz="2017" u="none" cap="none" strike="noStrike">
                <a:solidFill>
                  <a:srgbClr val="3B3535"/>
                </a:solidFill>
                <a:latin typeface="Alexandria"/>
                <a:ea typeface="Alexandria"/>
                <a:cs typeface="Alexandria"/>
                <a:sym typeface="Alexandria"/>
              </a:rPr>
              <a:t>Processed Cell Image</a:t>
            </a:r>
            <a:endParaRPr b="0" i="0" sz="2017" u="none" cap="none" strike="noStrike">
              <a:solidFill>
                <a:schemeClr val="dk1"/>
              </a:solidFill>
              <a:latin typeface="Calibri"/>
              <a:ea typeface="Calibri"/>
              <a:cs typeface="Calibri"/>
              <a:sym typeface="Calibri"/>
            </a:endParaRPr>
          </a:p>
        </p:txBody>
      </p:sp>
      <p:sp>
        <p:nvSpPr>
          <p:cNvPr id="141" name="Google Shape;141;p10"/>
          <p:cNvSpPr/>
          <p:nvPr/>
        </p:nvSpPr>
        <p:spPr>
          <a:xfrm>
            <a:off x="7468791" y="6025872"/>
            <a:ext cx="4969669" cy="1638895"/>
          </a:xfrm>
          <a:prstGeom prst="rect">
            <a:avLst/>
          </a:prstGeom>
          <a:noFill/>
          <a:ln>
            <a:noFill/>
          </a:ln>
        </p:spPr>
        <p:txBody>
          <a:bodyPr anchorCtr="0" anchor="t" bIns="45700" lIns="91425" spcFirstLastPara="1" rIns="91425" wrap="square" tIns="45700">
            <a:noAutofit/>
          </a:bodyPr>
          <a:lstStyle/>
          <a:p>
            <a:pPr indent="0" lvl="0" marL="0" marR="0" rtl="0" algn="l">
              <a:lnSpc>
                <a:spcPct val="159975"/>
              </a:lnSpc>
              <a:spcBef>
                <a:spcPts val="0"/>
              </a:spcBef>
              <a:spcAft>
                <a:spcPts val="0"/>
              </a:spcAft>
              <a:buClr>
                <a:srgbClr val="3B3535"/>
              </a:buClr>
              <a:buSzPts val="1614"/>
              <a:buFont typeface="Sora"/>
              <a:buNone/>
            </a:pPr>
            <a:r>
              <a:rPr b="0" i="0" lang="en-US" sz="1614" u="none" cap="none" strike="noStrike">
                <a:solidFill>
                  <a:srgbClr val="3B3535"/>
                </a:solidFill>
                <a:latin typeface="Sora"/>
                <a:ea typeface="Sora"/>
                <a:cs typeface="Sora"/>
                <a:sym typeface="Sora"/>
              </a:rPr>
              <a:t>The output image demonstrates the effectiveness of the image processing techniques, providing a clean and enhanced representation of the cell structures for further analysis.</a:t>
            </a:r>
            <a:endParaRPr b="0" i="0" sz="1614" u="none" cap="none" strike="noStrike">
              <a:solidFill>
                <a:schemeClr val="dk1"/>
              </a:solidFill>
              <a:latin typeface="Calibri"/>
              <a:ea typeface="Calibri"/>
              <a:cs typeface="Calibri"/>
              <a:sym typeface="Calibri"/>
            </a:endParaRPr>
          </a:p>
        </p:txBody>
      </p:sp>
      <p:pic>
        <p:nvPicPr>
          <p:cNvPr descr="preencoded.png" id="142" name="Google Shape;142;p10">
            <a:hlinkClick r:id="rId5"/>
          </p:cNvPr>
          <p:cNvPicPr preferRelativeResize="0"/>
          <p:nvPr/>
        </p:nvPicPr>
        <p:blipFill rotWithShape="1">
          <a:blip r:embed="rId6">
            <a:alphaModFix/>
          </a:blip>
          <a:srcRect b="0" l="0" r="0" t="0"/>
          <a:stretch/>
        </p:blipFill>
        <p:spPr>
          <a:xfrm>
            <a:off x="12242153" y="7589520"/>
            <a:ext cx="2296807" cy="54864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1"/>
          <p:cNvSpPr/>
          <p:nvPr/>
        </p:nvSpPr>
        <p:spPr>
          <a:xfrm>
            <a:off x="0" y="0"/>
            <a:ext cx="14630400" cy="8229600"/>
          </a:xfrm>
          <a:prstGeom prst="rect">
            <a:avLst/>
          </a:prstGeom>
          <a:solidFill>
            <a:srgbClr val="E7EE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a:off x="0" y="0"/>
            <a:ext cx="14630400" cy="8229600"/>
          </a:xfrm>
          <a:prstGeom prst="rect">
            <a:avLst/>
          </a:prstGeom>
          <a:solidFill>
            <a:srgbClr val="FF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a:off x="1977628" y="587216"/>
            <a:ext cx="10675025" cy="1334214"/>
          </a:xfrm>
          <a:prstGeom prst="rect">
            <a:avLst/>
          </a:prstGeom>
          <a:noFill/>
          <a:ln>
            <a:noFill/>
          </a:ln>
        </p:spPr>
        <p:txBody>
          <a:bodyPr anchorCtr="0" anchor="t" bIns="45700" lIns="91425" spcFirstLastPara="1" rIns="91425" wrap="square" tIns="45700">
            <a:noAutofit/>
          </a:bodyPr>
          <a:lstStyle/>
          <a:p>
            <a:pPr indent="0" lvl="0" marL="0" marR="0" rtl="0" algn="l">
              <a:lnSpc>
                <a:spcPct val="124982"/>
              </a:lnSpc>
              <a:spcBef>
                <a:spcPts val="0"/>
              </a:spcBef>
              <a:spcAft>
                <a:spcPts val="0"/>
              </a:spcAft>
              <a:buClr>
                <a:srgbClr val="1F1E1E"/>
              </a:buClr>
              <a:buSzPts val="4203"/>
              <a:buFont typeface="Alexandria"/>
              <a:buNone/>
            </a:pPr>
            <a:r>
              <a:rPr b="1" i="0" lang="en-US" sz="4203" u="none" cap="none" strike="noStrike">
                <a:solidFill>
                  <a:srgbClr val="1F1E1E"/>
                </a:solidFill>
                <a:latin typeface="Alexandria"/>
                <a:ea typeface="Alexandria"/>
                <a:cs typeface="Alexandria"/>
                <a:sym typeface="Alexandria"/>
              </a:rPr>
              <a:t>Cell Boundary Detection and Cell Counting</a:t>
            </a:r>
            <a:endParaRPr b="0" i="0" sz="4203" u="none" cap="none" strike="noStrike">
              <a:solidFill>
                <a:schemeClr val="dk1"/>
              </a:solidFill>
              <a:latin typeface="Calibri"/>
              <a:ea typeface="Calibri"/>
              <a:cs typeface="Calibri"/>
              <a:sym typeface="Calibri"/>
            </a:endParaRPr>
          </a:p>
        </p:txBody>
      </p:sp>
      <p:pic>
        <p:nvPicPr>
          <p:cNvPr descr="preencoded.png" id="151" name="Google Shape;151;p11"/>
          <p:cNvPicPr preferRelativeResize="0"/>
          <p:nvPr/>
        </p:nvPicPr>
        <p:blipFill rotWithShape="1">
          <a:blip r:embed="rId3">
            <a:alphaModFix/>
          </a:blip>
          <a:srcRect b="0" l="0" r="0" t="0"/>
          <a:stretch/>
        </p:blipFill>
        <p:spPr>
          <a:xfrm>
            <a:off x="1977628" y="2348389"/>
            <a:ext cx="5177433" cy="3199805"/>
          </a:xfrm>
          <a:prstGeom prst="rect">
            <a:avLst/>
          </a:prstGeom>
          <a:noFill/>
          <a:ln>
            <a:noFill/>
          </a:ln>
        </p:spPr>
      </p:pic>
      <p:sp>
        <p:nvSpPr>
          <p:cNvPr id="152" name="Google Shape;152;p11"/>
          <p:cNvSpPr/>
          <p:nvPr/>
        </p:nvSpPr>
        <p:spPr>
          <a:xfrm>
            <a:off x="1977628" y="5815013"/>
            <a:ext cx="3972997" cy="333494"/>
          </a:xfrm>
          <a:prstGeom prst="rect">
            <a:avLst/>
          </a:prstGeom>
          <a:noFill/>
          <a:ln>
            <a:noFill/>
          </a:ln>
        </p:spPr>
        <p:txBody>
          <a:bodyPr anchorCtr="0" anchor="t" bIns="45700" lIns="91425" spcFirstLastPara="1" rIns="91425" wrap="square" tIns="45700">
            <a:noAutofit/>
          </a:bodyPr>
          <a:lstStyle/>
          <a:p>
            <a:pPr indent="0" lvl="0" marL="0" marR="0" rtl="0" algn="l">
              <a:lnSpc>
                <a:spcPct val="125035"/>
              </a:lnSpc>
              <a:spcBef>
                <a:spcPts val="0"/>
              </a:spcBef>
              <a:spcAft>
                <a:spcPts val="0"/>
              </a:spcAft>
              <a:buClr>
                <a:srgbClr val="3B3535"/>
              </a:buClr>
              <a:buSzPts val="2101"/>
              <a:buFont typeface="Alexandria"/>
              <a:buNone/>
            </a:pPr>
            <a:r>
              <a:rPr b="1" i="0" lang="en-US" sz="2101" u="none" cap="none" strike="noStrike">
                <a:solidFill>
                  <a:srgbClr val="3B3535"/>
                </a:solidFill>
                <a:latin typeface="Alexandria"/>
                <a:ea typeface="Alexandria"/>
                <a:cs typeface="Alexandria"/>
                <a:sym typeface="Alexandria"/>
              </a:rPr>
              <a:t>Cell Segmentation Algorithm</a:t>
            </a:r>
            <a:endParaRPr b="0" i="0" sz="2101" u="none" cap="none" strike="noStrike">
              <a:solidFill>
                <a:schemeClr val="dk1"/>
              </a:solidFill>
              <a:latin typeface="Calibri"/>
              <a:ea typeface="Calibri"/>
              <a:cs typeface="Calibri"/>
              <a:sym typeface="Calibri"/>
            </a:endParaRPr>
          </a:p>
        </p:txBody>
      </p:sp>
      <p:sp>
        <p:nvSpPr>
          <p:cNvPr id="153" name="Google Shape;153;p11"/>
          <p:cNvSpPr/>
          <p:nvPr/>
        </p:nvSpPr>
        <p:spPr>
          <a:xfrm>
            <a:off x="1977628" y="6276499"/>
            <a:ext cx="5177433" cy="1365885"/>
          </a:xfrm>
          <a:prstGeom prst="rect">
            <a:avLst/>
          </a:prstGeom>
          <a:noFill/>
          <a:ln>
            <a:noFill/>
          </a:ln>
        </p:spPr>
        <p:txBody>
          <a:bodyPr anchorCtr="0" anchor="t" bIns="45700" lIns="91425" spcFirstLastPara="1" rIns="91425" wrap="square" tIns="45700">
            <a:noAutofit/>
          </a:bodyPr>
          <a:lstStyle/>
          <a:p>
            <a:pPr indent="0" lvl="0" marL="0" marR="0" rtl="0" algn="l">
              <a:lnSpc>
                <a:spcPct val="160023"/>
              </a:lnSpc>
              <a:spcBef>
                <a:spcPts val="0"/>
              </a:spcBef>
              <a:spcAft>
                <a:spcPts val="0"/>
              </a:spcAft>
              <a:buClr>
                <a:srgbClr val="3B3535"/>
              </a:buClr>
              <a:buSzPts val="1681"/>
              <a:buFont typeface="Sora"/>
              <a:buNone/>
            </a:pPr>
            <a:r>
              <a:rPr b="0" i="0" lang="en-US" sz="1681" u="none" cap="none" strike="noStrike">
                <a:solidFill>
                  <a:srgbClr val="3B3535"/>
                </a:solidFill>
                <a:latin typeface="Sora"/>
                <a:ea typeface="Sora"/>
                <a:cs typeface="Sora"/>
                <a:sym typeface="Sora"/>
              </a:rPr>
              <a:t>The cell segmentation algorithm labels each distinct cell in the image, allowing us to quantify the number of cells present and analyze their individual characteristics.</a:t>
            </a:r>
            <a:endParaRPr b="0" i="0" sz="1681" u="none" cap="none" strike="noStrike">
              <a:solidFill>
                <a:schemeClr val="dk1"/>
              </a:solidFill>
              <a:latin typeface="Calibri"/>
              <a:ea typeface="Calibri"/>
              <a:cs typeface="Calibri"/>
              <a:sym typeface="Calibri"/>
            </a:endParaRPr>
          </a:p>
        </p:txBody>
      </p:sp>
      <p:pic>
        <p:nvPicPr>
          <p:cNvPr descr="preencoded.png" id="154" name="Google Shape;154;p11"/>
          <p:cNvPicPr preferRelativeResize="0"/>
          <p:nvPr/>
        </p:nvPicPr>
        <p:blipFill rotWithShape="1">
          <a:blip r:embed="rId4">
            <a:alphaModFix/>
          </a:blip>
          <a:srcRect b="0" l="0" r="0" t="0"/>
          <a:stretch/>
        </p:blipFill>
        <p:spPr>
          <a:xfrm>
            <a:off x="7475220" y="2348389"/>
            <a:ext cx="5177433" cy="3199805"/>
          </a:xfrm>
          <a:prstGeom prst="rect">
            <a:avLst/>
          </a:prstGeom>
          <a:noFill/>
          <a:ln>
            <a:noFill/>
          </a:ln>
        </p:spPr>
      </p:pic>
      <p:sp>
        <p:nvSpPr>
          <p:cNvPr id="155" name="Google Shape;155;p11"/>
          <p:cNvSpPr/>
          <p:nvPr/>
        </p:nvSpPr>
        <p:spPr>
          <a:xfrm>
            <a:off x="7475220" y="5815013"/>
            <a:ext cx="3447336" cy="333494"/>
          </a:xfrm>
          <a:prstGeom prst="rect">
            <a:avLst/>
          </a:prstGeom>
          <a:noFill/>
          <a:ln>
            <a:noFill/>
          </a:ln>
        </p:spPr>
        <p:txBody>
          <a:bodyPr anchorCtr="0" anchor="t" bIns="45700" lIns="91425" spcFirstLastPara="1" rIns="91425" wrap="square" tIns="45700">
            <a:noAutofit/>
          </a:bodyPr>
          <a:lstStyle/>
          <a:p>
            <a:pPr indent="0" lvl="0" marL="0" marR="0" rtl="0" algn="l">
              <a:lnSpc>
                <a:spcPct val="125035"/>
              </a:lnSpc>
              <a:spcBef>
                <a:spcPts val="0"/>
              </a:spcBef>
              <a:spcAft>
                <a:spcPts val="0"/>
              </a:spcAft>
              <a:buClr>
                <a:srgbClr val="3B3535"/>
              </a:buClr>
              <a:buSzPts val="2101"/>
              <a:buFont typeface="Alexandria"/>
              <a:buNone/>
            </a:pPr>
            <a:r>
              <a:rPr b="1" i="0" lang="en-US" sz="2101" u="none" cap="none" strike="noStrike">
                <a:solidFill>
                  <a:srgbClr val="3B3535"/>
                </a:solidFill>
                <a:latin typeface="Alexandria"/>
                <a:ea typeface="Alexandria"/>
                <a:cs typeface="Alexandria"/>
                <a:sym typeface="Alexandria"/>
              </a:rPr>
              <a:t>Automated Cell Counting</a:t>
            </a:r>
            <a:endParaRPr b="0" i="0" sz="2101" u="none" cap="none" strike="noStrike">
              <a:solidFill>
                <a:schemeClr val="dk1"/>
              </a:solidFill>
              <a:latin typeface="Calibri"/>
              <a:ea typeface="Calibri"/>
              <a:cs typeface="Calibri"/>
              <a:sym typeface="Calibri"/>
            </a:endParaRPr>
          </a:p>
        </p:txBody>
      </p:sp>
      <p:sp>
        <p:nvSpPr>
          <p:cNvPr id="156" name="Google Shape;156;p11"/>
          <p:cNvSpPr/>
          <p:nvPr/>
        </p:nvSpPr>
        <p:spPr>
          <a:xfrm>
            <a:off x="7475220" y="6276499"/>
            <a:ext cx="5177433" cy="1365885"/>
          </a:xfrm>
          <a:prstGeom prst="rect">
            <a:avLst/>
          </a:prstGeom>
          <a:noFill/>
          <a:ln>
            <a:noFill/>
          </a:ln>
        </p:spPr>
        <p:txBody>
          <a:bodyPr anchorCtr="0" anchor="t" bIns="45700" lIns="91425" spcFirstLastPara="1" rIns="91425" wrap="square" tIns="45700">
            <a:noAutofit/>
          </a:bodyPr>
          <a:lstStyle/>
          <a:p>
            <a:pPr indent="0" lvl="0" marL="0" marR="0" rtl="0" algn="l">
              <a:lnSpc>
                <a:spcPct val="160023"/>
              </a:lnSpc>
              <a:spcBef>
                <a:spcPts val="0"/>
              </a:spcBef>
              <a:spcAft>
                <a:spcPts val="0"/>
              </a:spcAft>
              <a:buClr>
                <a:srgbClr val="3B3535"/>
              </a:buClr>
              <a:buSzPts val="1681"/>
              <a:buFont typeface="Sora"/>
              <a:buNone/>
            </a:pPr>
            <a:r>
              <a:rPr b="0" i="0" lang="en-US" sz="1681" u="none" cap="none" strike="noStrike">
                <a:solidFill>
                  <a:srgbClr val="3B3535"/>
                </a:solidFill>
                <a:latin typeface="Sora"/>
                <a:ea typeface="Sora"/>
                <a:cs typeface="Sora"/>
                <a:sym typeface="Sora"/>
              </a:rPr>
              <a:t>The automated cell counting feature provides a precise enumeration of the number of cells in the image, enabling detailed quantitative analysis of the sample.</a:t>
            </a:r>
            <a:endParaRPr b="0" i="0" sz="1681" u="none" cap="none" strike="noStrike">
              <a:solidFill>
                <a:schemeClr val="dk1"/>
              </a:solidFill>
              <a:latin typeface="Calibri"/>
              <a:ea typeface="Calibri"/>
              <a:cs typeface="Calibri"/>
              <a:sym typeface="Calibri"/>
            </a:endParaRPr>
          </a:p>
        </p:txBody>
      </p:sp>
      <p:pic>
        <p:nvPicPr>
          <p:cNvPr descr="preencoded.png" id="157" name="Google Shape;157;p11">
            <a:hlinkClick r:id="rId5"/>
          </p:cNvPr>
          <p:cNvPicPr preferRelativeResize="0"/>
          <p:nvPr/>
        </p:nvPicPr>
        <p:blipFill rotWithShape="1">
          <a:blip r:embed="rId6">
            <a:alphaModFix/>
          </a:blip>
          <a:srcRect b="0" l="0" r="0" t="0"/>
          <a:stretch/>
        </p:blipFill>
        <p:spPr>
          <a:xfrm>
            <a:off x="12242153" y="7589520"/>
            <a:ext cx="2296807" cy="54864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